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1504" r:id="rId2"/>
    <p:sldId id="257" r:id="rId3"/>
    <p:sldId id="1463" r:id="rId4"/>
    <p:sldId id="1429" r:id="rId5"/>
    <p:sldId id="1464" r:id="rId6"/>
    <p:sldId id="1352" r:id="rId7"/>
    <p:sldId id="1473" r:id="rId8"/>
    <p:sldId id="1462" r:id="rId9"/>
    <p:sldId id="1474" r:id="rId10"/>
    <p:sldId id="1506" r:id="rId11"/>
    <p:sldId id="1505" r:id="rId12"/>
    <p:sldId id="1500" r:id="rId13"/>
    <p:sldId id="1507" r:id="rId14"/>
    <p:sldId id="1508" r:id="rId15"/>
    <p:sldId id="1509" r:id="rId16"/>
    <p:sldId id="1510" r:id="rId17"/>
    <p:sldId id="1511" r:id="rId18"/>
    <p:sldId id="1512" r:id="rId19"/>
    <p:sldId id="1513" r:id="rId20"/>
    <p:sldId id="1514" r:id="rId21"/>
    <p:sldId id="1482" r:id="rId22"/>
    <p:sldId id="1515" r:id="rId23"/>
    <p:sldId id="1517" r:id="rId24"/>
    <p:sldId id="1518" r:id="rId25"/>
    <p:sldId id="1525" r:id="rId26"/>
    <p:sldId id="1526" r:id="rId27"/>
    <p:sldId id="1527" r:id="rId28"/>
    <p:sldId id="1516" r:id="rId29"/>
    <p:sldId id="1528" r:id="rId30"/>
    <p:sldId id="1529" r:id="rId31"/>
    <p:sldId id="1530" r:id="rId32"/>
    <p:sldId id="1531" r:id="rId33"/>
    <p:sldId id="1532" r:id="rId34"/>
    <p:sldId id="1533" r:id="rId35"/>
    <p:sldId id="1534" r:id="rId36"/>
    <p:sldId id="1492" r:id="rId37"/>
    <p:sldId id="1540" r:id="rId38"/>
    <p:sldId id="1546" r:id="rId39"/>
    <p:sldId id="1547" r:id="rId40"/>
    <p:sldId id="1548" r:id="rId41"/>
    <p:sldId id="1549" r:id="rId42"/>
    <p:sldId id="1550" r:id="rId43"/>
    <p:sldId id="1542" r:id="rId44"/>
    <p:sldId id="1543" r:id="rId45"/>
    <p:sldId id="1545" r:id="rId46"/>
    <p:sldId id="1520" r:id="rId47"/>
    <p:sldId id="1427" r:id="rId48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섭" initials="김" lastIdx="2" clrIdx="0">
    <p:extLst>
      <p:ext uri="{19B8F6BF-5375-455C-9EA6-DF929625EA0E}">
        <p15:presenceInfo xmlns:p15="http://schemas.microsoft.com/office/powerpoint/2012/main" userId="S::201402340@o.cnu.ac.kr::dac379c0-7562-45b9-8498-e346852193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9694"/>
    <a:srgbClr val="FFE07D"/>
    <a:srgbClr val="FBE5D6"/>
    <a:srgbClr val="C0504D"/>
    <a:srgbClr val="EEEEEE"/>
    <a:srgbClr val="FFFFFF"/>
    <a:srgbClr val="D9D9D9"/>
    <a:srgbClr val="F2F2F2"/>
    <a:srgbClr val="DEEBF7"/>
    <a:srgbClr val="FE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0" autoAdjust="0"/>
    <p:restoredTop sz="90502" autoAdjust="0"/>
  </p:normalViewPr>
  <p:slideViewPr>
    <p:cSldViewPr>
      <p:cViewPr varScale="1">
        <p:scale>
          <a:sx n="99" d="100"/>
          <a:sy n="99" d="100"/>
        </p:scale>
        <p:origin x="112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57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90" d="100"/>
        <a:sy n="90" d="100"/>
      </p:scale>
      <p:origin x="0" y="-19324"/>
    </p:cViewPr>
  </p:sorterViewPr>
  <p:notesViewPr>
    <p:cSldViewPr>
      <p:cViewPr varScale="1">
        <p:scale>
          <a:sx n="115" d="100"/>
          <a:sy n="115" d="100"/>
        </p:scale>
        <p:origin x="2130" y="96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9" y="0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/>
          <a:lstStyle>
            <a:lvl1pPr algn="r">
              <a:defRPr sz="1200"/>
            </a:lvl1pPr>
          </a:lstStyle>
          <a:p>
            <a:fld id="{466F0644-6A69-40A8-BC47-8214A4F55989}" type="datetimeFigureOut">
              <a:rPr lang="en-SG" smtClean="0"/>
              <a:t>26/5/23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66" tIns="47433" rIns="94866" bIns="47433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4" y="3228896"/>
            <a:ext cx="7942580" cy="3058954"/>
          </a:xfrm>
          <a:prstGeom prst="rect">
            <a:avLst/>
          </a:prstGeom>
        </p:spPr>
        <p:txBody>
          <a:bodyPr vert="horz" lIns="94866" tIns="47433" rIns="94866" bIns="4743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9" y="6456612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 anchor="b"/>
          <a:lstStyle>
            <a:lvl1pPr algn="r">
              <a:defRPr sz="1200"/>
            </a:lvl1pPr>
          </a:lstStyle>
          <a:p>
            <a:fld id="{AF340038-D6DF-41B3-A520-27C99775E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09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7407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54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2866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03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2459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20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3308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6562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003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50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46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79B41-A7CF-4EC6-BC36-38DD6BDB0761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170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371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474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105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6881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75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808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349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0979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161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950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2057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320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39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7236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236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9669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766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619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111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588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6147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685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112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6821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0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76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071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490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3353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47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49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480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303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668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9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그림 6" descr="텍스트, 장면, 도박장, 방이(가) 표시된 사진&#10;&#10;자동 생성된 설명">
            <a:extLst>
              <a:ext uri="{FF2B5EF4-FFF2-40B4-BE49-F238E27FC236}">
                <a16:creationId xmlns:a16="http://schemas.microsoft.com/office/drawing/2014/main" id="{7110E9BF-A617-0EB8-1F0D-39D8F3F1D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8"/>
          <a:stretch/>
        </p:blipFill>
        <p:spPr>
          <a:xfrm>
            <a:off x="11683480" y="6356313"/>
            <a:ext cx="468141" cy="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0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152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8422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336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50" y="692696"/>
            <a:ext cx="11713301" cy="5616624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259968" y="10633"/>
            <a:ext cx="952361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2945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fld id="{407CA21D-4252-4252-98EA-AE35162510B2}" type="slidenum">
              <a:rPr lang="en-US" altLang="ko-KR" sz="1600" smtClean="0">
                <a:solidFill>
                  <a:srgbClr val="003366"/>
                </a:solidFill>
              </a:rPr>
              <a:pPr algn="ctr" eaLnBrk="1" hangingPunct="1">
                <a:spcBef>
                  <a:spcPct val="0"/>
                </a:spcBef>
              </a:pPr>
              <a:t>‹#›</a:t>
            </a:fld>
            <a:endParaRPr lang="en-US" altLang="ko-KR" sz="1600" dirty="0">
              <a:solidFill>
                <a:srgbClr val="003366"/>
              </a:solidFill>
            </a:endParaRPr>
          </a:p>
        </p:txBody>
      </p:sp>
      <p:pic>
        <p:nvPicPr>
          <p:cNvPr id="15" name="그림 14" descr="텍스트, 장면, 도박장, 방이(가) 표시된 사진&#10;&#10;자동 생성된 설명">
            <a:extLst>
              <a:ext uri="{FF2B5EF4-FFF2-40B4-BE49-F238E27FC236}">
                <a16:creationId xmlns:a16="http://schemas.microsoft.com/office/drawing/2014/main" id="{BB1F7B45-4211-15EA-8386-B662E97247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8"/>
          <a:stretch/>
        </p:blipFill>
        <p:spPr>
          <a:xfrm>
            <a:off x="11683480" y="6356313"/>
            <a:ext cx="468141" cy="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3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18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233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8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75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36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705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018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F803D-A5FE-4B77-B4CB-23514FFCCD2F}" type="datetimeFigureOut">
              <a:rPr lang="en-SG" smtClean="0"/>
              <a:t>26/5/23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9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cs-lcms.cnu.ac.kr/login?redirectUrl=https://dcs-lcms.cnu.ac.k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even776484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10" Type="http://schemas.openxmlformats.org/officeDocument/2006/relationships/image" Target="../media/image71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2.png"/><Relationship Id="rId7" Type="http://schemas.openxmlformats.org/officeDocument/2006/relationships/image" Target="../media/image5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73.png"/><Relationship Id="rId5" Type="http://schemas.openxmlformats.org/officeDocument/2006/relationships/image" Target="../media/image36.png"/><Relationship Id="rId10" Type="http://schemas.openxmlformats.org/officeDocument/2006/relationships/image" Target="../media/image71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665412" y="836712"/>
            <a:ext cx="8856984" cy="256316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3366"/>
                </a:solidFill>
              </a:rPr>
              <a:t>Image</a:t>
            </a:r>
            <a:r>
              <a:rPr lang="ko-KR" altLang="en-US" sz="4800" b="1" dirty="0">
                <a:solidFill>
                  <a:srgbClr val="003366"/>
                </a:solidFill>
              </a:rPr>
              <a:t> </a:t>
            </a:r>
            <a:r>
              <a:rPr lang="en-US" altLang="ko-KR" sz="4800" b="1" dirty="0">
                <a:solidFill>
                  <a:srgbClr val="003366"/>
                </a:solidFill>
              </a:rPr>
              <a:t>Processing</a:t>
            </a:r>
            <a:br>
              <a:rPr lang="en-US" altLang="ko-KR" sz="4800" b="1" dirty="0">
                <a:solidFill>
                  <a:srgbClr val="003366"/>
                </a:solidFill>
              </a:rPr>
            </a:br>
            <a:r>
              <a:rPr lang="ko-KR" altLang="en-US" sz="4800" b="1" dirty="0">
                <a:solidFill>
                  <a:srgbClr val="9AB5E4"/>
                </a:solidFill>
              </a:rPr>
              <a:t>실습</a:t>
            </a:r>
            <a:r>
              <a:rPr lang="en-US" altLang="ko-KR" sz="4800" b="1" dirty="0">
                <a:solidFill>
                  <a:srgbClr val="9AB5E4"/>
                </a:solidFill>
              </a:rPr>
              <a:t> 13</a:t>
            </a:r>
            <a:r>
              <a:rPr lang="ko-KR" altLang="en-US" sz="4800" b="1" dirty="0">
                <a:solidFill>
                  <a:srgbClr val="9AB5E4"/>
                </a:solidFill>
              </a:rPr>
              <a:t>주차</a:t>
            </a:r>
            <a:endParaRPr lang="en-SG" sz="4800" b="1" dirty="0">
              <a:solidFill>
                <a:srgbClr val="9AB5E4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A78CCAD-79EC-4B7B-A8BA-3C3FE1214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1456" y="4005120"/>
            <a:ext cx="8064896" cy="17526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</a:rPr>
              <a:t>김 대 현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r>
              <a:rPr lang="en-US" altLang="ko-KR" sz="2400" dirty="0"/>
              <a:t>Department of Computer Science and Engineering</a:t>
            </a:r>
          </a:p>
          <a:p>
            <a:r>
              <a:rPr lang="en-US" altLang="ko-KR" sz="2400" b="1" dirty="0" err="1"/>
              <a:t>Chungnam</a:t>
            </a:r>
            <a:r>
              <a:rPr lang="en-US" altLang="ko-KR" sz="2400" b="1" dirty="0"/>
              <a:t> National University, Korea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90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6"/>
    </mc:Choice>
    <mc:Fallback xmlns="">
      <p:transition spd="slow" advTm="345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값 잘못 구현 시 </a:t>
                </a: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172903F-ECA3-AE10-B1FB-1C2294ACF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327" y="2492896"/>
            <a:ext cx="443927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6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그래프 값 누락 시 </a:t>
                </a: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점</a:t>
                </a:r>
                <a:endParaRPr lang="en-US" altLang="ko-KR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F7DFCBE1-6F0B-3FD8-AE54-065F42F7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586" y="2708920"/>
            <a:ext cx="540275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Canny Edge Detection </a:t>
                </a:r>
                <a:r>
                  <a:rPr lang="ko-KR" altLang="en-US" dirty="0"/>
                  <a:t>채점 기준 공개 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보고서 기준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제출 이미지 누락 시 </a:t>
                </a:r>
                <a:r>
                  <a:rPr lang="en-US" altLang="ko-KR"/>
                  <a:t>1</a:t>
                </a:r>
                <a:r>
                  <a:rPr lang="ko-KR" altLang="en-US"/>
                  <a:t>점 감점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누락 시 </a:t>
                </a:r>
                <a:r>
                  <a:rPr lang="en-US" altLang="ko-KR"/>
                  <a:t>1</a:t>
                </a:r>
                <a:r>
                  <a:rPr lang="ko-KR" altLang="en-US"/>
                  <a:t>점 감점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0675D3E-C742-BE68-A8E1-50C93A3C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193" y="2924944"/>
            <a:ext cx="724953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28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vs Backward warping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Question</a:t>
            </a:r>
          </a:p>
          <a:p>
            <a:pPr lvl="2">
              <a:spcBef>
                <a:spcPts val="0"/>
              </a:spcBef>
            </a:pPr>
            <a:r>
              <a:rPr lang="ko-KR" altLang="en-US" dirty="0">
                <a:latin typeface="Söhne"/>
              </a:rPr>
              <a:t>두 이미지 간의 좌표를 변환해주는</a:t>
            </a:r>
            <a:r>
              <a:rPr lang="ko-KR" altLang="en-US" dirty="0">
                <a:solidFill>
                  <a:srgbClr val="FF0000"/>
                </a:solidFill>
                <a:latin typeface="Söhne"/>
              </a:rPr>
              <a:t> 행렬</a:t>
            </a:r>
            <a:r>
              <a:rPr lang="ko-KR" altLang="en-US" dirty="0">
                <a:latin typeface="Söhne"/>
              </a:rPr>
              <a:t>을</a:t>
            </a:r>
            <a:r>
              <a:rPr lang="ko-KR" altLang="en-US" dirty="0">
                <a:solidFill>
                  <a:srgbClr val="FF0000"/>
                </a:solidFill>
                <a:latin typeface="Söhne"/>
              </a:rPr>
              <a:t> </a:t>
            </a:r>
            <a:r>
              <a:rPr lang="ko-KR" altLang="en-US" dirty="0">
                <a:latin typeface="Söhne"/>
              </a:rPr>
              <a:t>알고 있다고 가정했을 때</a:t>
            </a:r>
            <a:r>
              <a:rPr lang="en-US" altLang="ko-KR" dirty="0">
                <a:latin typeface="Söhne"/>
              </a:rPr>
              <a:t>,</a:t>
            </a:r>
            <a:r>
              <a:rPr lang="ko-KR" altLang="en-US" dirty="0">
                <a:latin typeface="Söhne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Söhne"/>
              </a:rPr>
              <a:t>변환된 좌표에서의 값을 어떻게 결정할 것인가</a:t>
            </a:r>
            <a:r>
              <a:rPr lang="en-US" altLang="ko-KR" dirty="0">
                <a:solidFill>
                  <a:srgbClr val="FF0000"/>
                </a:solidFill>
                <a:latin typeface="Söhne"/>
              </a:rPr>
              <a:t>?</a:t>
            </a:r>
            <a:endParaRPr lang="en-US" altLang="ko-KR" dirty="0">
              <a:solidFill>
                <a:srgbClr val="FF0000"/>
              </a:solidFill>
            </a:endParaRPr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7" name="그림 6" descr="나무, 집, 스크린샷, 텍스트이(가) 표시된 사진&#10;&#10;자동 생성된 설명">
            <a:extLst>
              <a:ext uri="{FF2B5EF4-FFF2-40B4-BE49-F238E27FC236}">
                <a16:creationId xmlns:a16="http://schemas.microsoft.com/office/drawing/2014/main" id="{B7FA079B-640D-AB21-145E-09C43838F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1" y="2862197"/>
            <a:ext cx="5449706" cy="2160000"/>
          </a:xfrm>
          <a:prstGeom prst="rect">
            <a:avLst/>
          </a:prstGeom>
        </p:spPr>
      </p:pic>
      <p:pic>
        <p:nvPicPr>
          <p:cNvPr id="9" name="그림 8" descr="나무, 집, 스크린샷이(가) 표시된 사진&#10;&#10;자동 생성된 설명">
            <a:extLst>
              <a:ext uri="{FF2B5EF4-FFF2-40B4-BE49-F238E27FC236}">
                <a16:creationId xmlns:a16="http://schemas.microsoft.com/office/drawing/2014/main" id="{1BDEFDD8-7C75-4082-96E1-630061D4F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14" y="2862197"/>
            <a:ext cx="5555592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AD2C5-ED18-CA26-F2CB-D2C530100EB9}"/>
              </a:ext>
            </a:extLst>
          </p:cNvPr>
          <p:cNvSpPr txBox="1"/>
          <p:nvPr/>
        </p:nvSpPr>
        <p:spPr>
          <a:xfrm>
            <a:off x="2700173" y="50314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F8DBA-D113-B93F-1433-D930627B871D}"/>
              </a:ext>
            </a:extLst>
          </p:cNvPr>
          <p:cNvSpPr txBox="1"/>
          <p:nvPr/>
        </p:nvSpPr>
        <p:spPr>
          <a:xfrm>
            <a:off x="8391979" y="5031458"/>
            <a:ext cx="13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 err="1"/>
              <a:t>Backrward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1180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Forward warping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ko-KR" altLang="en-US" sz="2400" b="1" dirty="0"/>
                  <a:t>원본 이미지의 좌표</a:t>
                </a:r>
                <a:r>
                  <a:rPr lang="en-US" altLang="ko-KR" sz="2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sz="2400" b="1" dirty="0"/>
                  <a:t>)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에서 </a:t>
                </a:r>
                <a:r>
                  <a:rPr lang="ko-KR" altLang="en-US" sz="2400" b="1" dirty="0"/>
                  <a:t>목표</a:t>
                </a:r>
                <a:r>
                  <a:rPr lang="ko-KR" altLang="en-US" sz="2400" dirty="0"/>
                  <a:t> </a:t>
                </a:r>
                <a:r>
                  <a:rPr lang="ko-KR" altLang="en-US" sz="2400" b="1" dirty="0"/>
                  <a:t>이미지의 좌표</a:t>
                </a:r>
                <a:r>
                  <a:rPr lang="en-US" altLang="ko-KR" sz="2400" b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로 </a:t>
                </a:r>
                <a:r>
                  <a:rPr lang="ko-KR" altLang="en-US" sz="2400" dirty="0" err="1"/>
                  <a:t>매핑시키는</a:t>
                </a:r>
                <a:r>
                  <a:rPr lang="ko-KR" altLang="en-US" sz="2400" dirty="0"/>
                  <a:t> 변환 행렬을 </a:t>
                </a:r>
                <a14:m>
                  <m:oMath xmlns:m="http://schemas.openxmlformats.org/officeDocument/2006/math">
                    <m:r>
                      <a:rPr lang="ko-KR" altLang="en-US" sz="2400" b="1" i="1" smtClean="0">
                        <a:latin typeface="Cambria Math" panose="02040503050406030204" pitchFamily="18" charset="0"/>
                      </a:rPr>
                      <m:t>𝜧</m:t>
                    </m:r>
                    <m:d>
                      <m:d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ko-KR" altLang="en-US" sz="2400" dirty="0"/>
                  <a:t>이라고 할 때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원본 이미지에서의 </a:t>
                </a:r>
                <a:r>
                  <a:rPr lang="ko-KR" altLang="en-US" sz="2400" b="1" dirty="0"/>
                  <a:t>좌표 값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b="1" dirty="0"/>
                  <a:t> </a:t>
                </a:r>
                <a:r>
                  <a:rPr lang="ko-KR" altLang="en-US" sz="2400" dirty="0"/>
                  <a:t>을 목표 이미지에서 변환된 좌표에서의 값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err="1"/>
                  <a:t>으로</a:t>
                </a:r>
                <a:r>
                  <a:rPr lang="ko-KR" altLang="en-US" sz="2400" dirty="0"/>
                  <a:t> 설정 </a:t>
                </a:r>
                <a:endParaRPr lang="en-US" altLang="ko-KR" sz="2400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1A0554-F03C-CA30-3868-70CAA4625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550677"/>
            <a:ext cx="6264696" cy="38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2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이때 변환된 좌표의 위치가 소수일 경우</a:t>
            </a:r>
            <a:r>
              <a:rPr lang="en-US" altLang="ko-KR" dirty="0"/>
              <a:t>, </a:t>
            </a:r>
            <a:r>
              <a:rPr lang="ko-KR" altLang="en-US" dirty="0"/>
              <a:t>소수 위치를 중심으로 주변 정수 위치 좌표에 모두 같은 값을 설정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614D389-E626-B844-A828-AE2378A037D9}"/>
              </a:ext>
            </a:extLst>
          </p:cNvPr>
          <p:cNvSpPr/>
          <p:nvPr/>
        </p:nvSpPr>
        <p:spPr>
          <a:xfrm>
            <a:off x="2067339" y="4174435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E48406-A269-38A9-2EB7-49A4C10B397A}"/>
              </a:ext>
            </a:extLst>
          </p:cNvPr>
          <p:cNvSpPr/>
          <p:nvPr/>
        </p:nvSpPr>
        <p:spPr>
          <a:xfrm>
            <a:off x="1652780" y="3805746"/>
            <a:ext cx="1385708" cy="12807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1FE91A-B5DB-3B7D-E7CA-B6B51D7400B2}"/>
              </a:ext>
            </a:extLst>
          </p:cNvPr>
          <p:cNvGrpSpPr/>
          <p:nvPr/>
        </p:nvGrpSpPr>
        <p:grpSpPr>
          <a:xfrm>
            <a:off x="6811920" y="3282778"/>
            <a:ext cx="2771416" cy="2561428"/>
            <a:chOff x="6011889" y="2525032"/>
            <a:chExt cx="2771416" cy="25614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FF34E-B24A-2684-7E01-0FC4A40FAD13}"/>
                </a:ext>
              </a:extLst>
            </p:cNvPr>
            <p:cNvSpPr/>
            <p:nvPr/>
          </p:nvSpPr>
          <p:spPr>
            <a:xfrm>
              <a:off x="7397597" y="3805746"/>
              <a:ext cx="1385708" cy="12807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DBDF110-2642-9D22-7F63-C9DB85ADF09B}"/>
                </a:ext>
              </a:extLst>
            </p:cNvPr>
            <p:cNvSpPr/>
            <p:nvPr/>
          </p:nvSpPr>
          <p:spPr>
            <a:xfrm>
              <a:off x="6011889" y="3805746"/>
              <a:ext cx="1385708" cy="12807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9844084-8309-FDEE-43C5-7938C9C5509C}"/>
                </a:ext>
              </a:extLst>
            </p:cNvPr>
            <p:cNvSpPr/>
            <p:nvPr/>
          </p:nvSpPr>
          <p:spPr>
            <a:xfrm>
              <a:off x="6011889" y="2525032"/>
              <a:ext cx="1385708" cy="12807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A439D7-D2E3-567D-EF65-95FF9967D623}"/>
                </a:ext>
              </a:extLst>
            </p:cNvPr>
            <p:cNvSpPr/>
            <p:nvPr/>
          </p:nvSpPr>
          <p:spPr>
            <a:xfrm>
              <a:off x="7397597" y="2525032"/>
              <a:ext cx="1385708" cy="12807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C00B74F5-46A1-B95D-2186-4085FC6F3E69}"/>
              </a:ext>
            </a:extLst>
          </p:cNvPr>
          <p:cNvSpPr/>
          <p:nvPr/>
        </p:nvSpPr>
        <p:spPr>
          <a:xfrm>
            <a:off x="7919332" y="4230735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DA201E-CACD-4DE5-6BE5-474C3A94B024}"/>
              </a:ext>
            </a:extLst>
          </p:cNvPr>
          <p:cNvCxnSpPr>
            <a:cxnSpLocks/>
          </p:cNvCxnSpPr>
          <p:nvPr/>
        </p:nvCxnSpPr>
        <p:spPr>
          <a:xfrm>
            <a:off x="2687118" y="4446103"/>
            <a:ext cx="505578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3FF5B6-7FCD-DD01-3370-5BD728CD7BA5}"/>
              </a:ext>
            </a:extLst>
          </p:cNvPr>
          <p:cNvCxnSpPr>
            <a:cxnSpLocks/>
          </p:cNvCxnSpPr>
          <p:nvPr/>
        </p:nvCxnSpPr>
        <p:spPr>
          <a:xfrm flipH="1" flipV="1">
            <a:off x="6957404" y="3429000"/>
            <a:ext cx="886418" cy="80173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6D6ECB-D1D0-3AD6-E3F7-D52487CDB137}"/>
              </a:ext>
            </a:extLst>
          </p:cNvPr>
          <p:cNvCxnSpPr>
            <a:cxnSpLocks/>
          </p:cNvCxnSpPr>
          <p:nvPr/>
        </p:nvCxnSpPr>
        <p:spPr>
          <a:xfrm flipH="1">
            <a:off x="6957404" y="4795502"/>
            <a:ext cx="1016312" cy="8897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14FDFC-56B0-CCBD-B351-05114705AA53}"/>
              </a:ext>
            </a:extLst>
          </p:cNvPr>
          <p:cNvCxnSpPr>
            <a:cxnSpLocks/>
          </p:cNvCxnSpPr>
          <p:nvPr/>
        </p:nvCxnSpPr>
        <p:spPr>
          <a:xfrm flipV="1">
            <a:off x="8531279" y="3429000"/>
            <a:ext cx="886252" cy="80173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C28DF08-23F1-2AA0-7339-D5EE2EFD5DD2}"/>
              </a:ext>
            </a:extLst>
          </p:cNvPr>
          <p:cNvCxnSpPr>
            <a:cxnSpLocks/>
          </p:cNvCxnSpPr>
          <p:nvPr/>
        </p:nvCxnSpPr>
        <p:spPr>
          <a:xfrm>
            <a:off x="8521829" y="4772013"/>
            <a:ext cx="895702" cy="93675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53EE9892-BD40-EF1C-D227-475C32F90702}"/>
              </a:ext>
            </a:extLst>
          </p:cNvPr>
          <p:cNvSpPr/>
          <p:nvPr/>
        </p:nvSpPr>
        <p:spPr>
          <a:xfrm>
            <a:off x="6515067" y="2998401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FF0CB-CDEE-29F6-E63A-7F01AAD7ADD7}"/>
              </a:ext>
            </a:extLst>
          </p:cNvPr>
          <p:cNvSpPr/>
          <p:nvPr/>
        </p:nvSpPr>
        <p:spPr>
          <a:xfrm>
            <a:off x="6515067" y="5599603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C7DD0E-D345-4ACB-181F-784038036692}"/>
              </a:ext>
            </a:extLst>
          </p:cNvPr>
          <p:cNvSpPr/>
          <p:nvPr/>
        </p:nvSpPr>
        <p:spPr>
          <a:xfrm>
            <a:off x="9344772" y="2957669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5C2C97B-5150-D1B7-9495-E402CDD5FA2F}"/>
              </a:ext>
            </a:extLst>
          </p:cNvPr>
          <p:cNvSpPr/>
          <p:nvPr/>
        </p:nvSpPr>
        <p:spPr>
          <a:xfrm>
            <a:off x="9344772" y="5632793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7D2DDA-5B7C-8389-8DAC-A5932CD307C4}"/>
                  </a:ext>
                </a:extLst>
              </p:cNvPr>
              <p:cNvSpPr txBox="1"/>
              <p:nvPr/>
            </p:nvSpPr>
            <p:spPr>
              <a:xfrm>
                <a:off x="1779165" y="5253517"/>
                <a:ext cx="10229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7D2DDA-5B7C-8389-8DAC-A5932CD3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65" y="5253517"/>
                <a:ext cx="1022943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D90C2-8611-ACDD-7792-6578F399A49C}"/>
                  </a:ext>
                </a:extLst>
              </p:cNvPr>
              <p:cNvSpPr txBox="1"/>
              <p:nvPr/>
            </p:nvSpPr>
            <p:spPr>
              <a:xfrm>
                <a:off x="7686155" y="4871092"/>
                <a:ext cx="10229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D90C2-8611-ACDD-7792-6578F399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155" y="4871092"/>
                <a:ext cx="1022943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93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문제점 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/>
              <a:t>One to Many mapping </a:t>
            </a:r>
            <a:r>
              <a:rPr lang="ko-KR" altLang="en-US" dirty="0"/>
              <a:t>문제</a:t>
            </a:r>
            <a:r>
              <a:rPr lang="en-US" altLang="ko-KR" dirty="0"/>
              <a:t>:</a:t>
            </a:r>
            <a:r>
              <a:rPr lang="ko-KR" altLang="en-US" dirty="0"/>
              <a:t> 변환된 좌표에서의 값이 </a:t>
            </a:r>
            <a:r>
              <a:rPr lang="en-US" altLang="ko-KR" dirty="0"/>
              <a:t>2</a:t>
            </a:r>
            <a:r>
              <a:rPr lang="ko-KR" altLang="en-US" dirty="0"/>
              <a:t>개 이상 존재</a:t>
            </a:r>
            <a:endParaRPr lang="en-US" altLang="ko-KR" dirty="0"/>
          </a:p>
          <a:p>
            <a:pPr lvl="2"/>
            <a:r>
              <a:rPr lang="ko-KR" altLang="en-US" dirty="0"/>
              <a:t>좌표가 </a:t>
            </a:r>
            <a:r>
              <a:rPr lang="ko-KR" altLang="en-US" dirty="0" err="1"/>
              <a:t>변환될때</a:t>
            </a:r>
            <a:r>
              <a:rPr lang="ko-KR" altLang="en-US" dirty="0"/>
              <a:t> 마다</a:t>
            </a:r>
            <a:r>
              <a:rPr lang="en-US" altLang="ko-KR" dirty="0"/>
              <a:t>,</a:t>
            </a:r>
            <a:r>
              <a:rPr lang="ko-KR" altLang="en-US" dirty="0"/>
              <a:t> 그 변환된 좌표의 수를 기록 한 후 픽셀 값들을 평균화 한다</a:t>
            </a:r>
            <a:r>
              <a:rPr lang="en-US" altLang="ko-KR" dirty="0"/>
              <a:t>.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66F4C-0E14-DD38-542A-997D7531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62" y="2708920"/>
            <a:ext cx="7772400" cy="2706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767C4B-D028-61AC-7597-8FC7BD3C0264}"/>
                  </a:ext>
                </a:extLst>
              </p:cNvPr>
              <p:cNvSpPr txBox="1"/>
              <p:nvPr/>
            </p:nvSpPr>
            <p:spPr>
              <a:xfrm>
                <a:off x="4295800" y="5267149"/>
                <a:ext cx="3312368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767C4B-D028-61AC-7597-8FC7BD3C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5267149"/>
                <a:ext cx="3312368" cy="932628"/>
              </a:xfrm>
              <a:prstGeom prst="rect">
                <a:avLst/>
              </a:prstGeom>
              <a:blipFill>
                <a:blip r:embed="rId4"/>
                <a:stretch>
                  <a:fillRect t="-102667" b="-154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6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문제점 </a:t>
            </a:r>
            <a:r>
              <a:rPr lang="en-US" altLang="ko-KR" dirty="0"/>
              <a:t>2</a:t>
            </a:r>
          </a:p>
          <a:p>
            <a:pPr lvl="2"/>
            <a:r>
              <a:rPr lang="en-US" altLang="ko-KR" b="1" dirty="0"/>
              <a:t>Hole </a:t>
            </a:r>
            <a:r>
              <a:rPr lang="ko-KR" altLang="en-US" b="1" dirty="0"/>
              <a:t>문제</a:t>
            </a:r>
            <a:r>
              <a:rPr lang="en-US" altLang="ko-KR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다수의 점이 한점으로 </a:t>
            </a:r>
            <a:r>
              <a:rPr lang="ko-KR" altLang="en-US" dirty="0" err="1"/>
              <a:t>매핑될</a:t>
            </a:r>
            <a:r>
              <a:rPr lang="ko-KR" altLang="en-US" dirty="0"/>
              <a:t> 수 있기 때문에 변환된 이미지에서 매핑이 발생하지 않는 좌표가 나올 수 있음</a:t>
            </a:r>
            <a:r>
              <a:rPr lang="en-US" altLang="ko-KR" dirty="0"/>
              <a:t> -&gt; </a:t>
            </a:r>
            <a:r>
              <a:rPr lang="ko-Kore-KR" altLang="en-US" dirty="0">
                <a:solidFill>
                  <a:srgbClr val="FF0000"/>
                </a:solidFill>
              </a:rPr>
              <a:t>따라서 잘 사용하지 않음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9E211-F034-BDF5-CF23-851721166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2" y="3844146"/>
            <a:ext cx="5438326" cy="1893906"/>
          </a:xfrm>
          <a:prstGeom prst="rect">
            <a:avLst/>
          </a:prstGeom>
        </p:spPr>
      </p:pic>
      <p:pic>
        <p:nvPicPr>
          <p:cNvPr id="32" name="그림 31" descr="블랙, 흑백, 모노크롬, 흑백 사진이(가) 표시된 사진&#10;&#10;자동 생성된 설명">
            <a:extLst>
              <a:ext uri="{FF2B5EF4-FFF2-40B4-BE49-F238E27FC236}">
                <a16:creationId xmlns:a16="http://schemas.microsoft.com/office/drawing/2014/main" id="{6B10D50B-8DAB-A2A3-1E5D-5BC23B88D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84" y="278092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6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Hole </a:t>
            </a:r>
            <a:r>
              <a:rPr lang="ko-KR" altLang="en-US" b="1" dirty="0"/>
              <a:t>문제 원리</a:t>
            </a:r>
            <a:endParaRPr lang="en-US" altLang="ko-KR" sz="1800" b="1" dirty="0"/>
          </a:p>
          <a:p>
            <a:pPr lvl="2"/>
            <a:r>
              <a:rPr lang="ko-KR" altLang="en-US" dirty="0"/>
              <a:t>좌표 변환 시 그 변환된 좌표들이 모두 정수일 경우 발생</a:t>
            </a:r>
            <a:endParaRPr lang="en-US" altLang="ko-KR" dirty="0"/>
          </a:p>
          <a:p>
            <a:pPr lvl="2"/>
            <a:r>
              <a:rPr lang="ko-KR" altLang="en-US" sz="2000" dirty="0"/>
              <a:t>참고</a:t>
            </a:r>
            <a:r>
              <a:rPr lang="en-US" altLang="ko-KR" sz="2000" dirty="0"/>
              <a:t>)</a:t>
            </a:r>
            <a:r>
              <a:rPr lang="ko-KR" altLang="en-US" sz="2000" dirty="0"/>
              <a:t> 좌표 변환 시 그 변환된 위치가 소수일 경우 이웃한 정수 위치의 값들에 모두 값을 채움</a:t>
            </a: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 따라서 </a:t>
            </a:r>
            <a:r>
              <a:rPr lang="en-US" altLang="ko-KR" sz="2000" dirty="0"/>
              <a:t>Hole </a:t>
            </a:r>
            <a:r>
              <a:rPr lang="ko-KR" altLang="en-US" sz="2000" dirty="0"/>
              <a:t>문제가 발생하지 않음</a:t>
            </a:r>
            <a:endParaRPr lang="en-US" altLang="ko-KR" sz="2000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317DA3-C9F6-99D9-77BE-B372D09DC2BF}"/>
              </a:ext>
            </a:extLst>
          </p:cNvPr>
          <p:cNvGrpSpPr/>
          <p:nvPr/>
        </p:nvGrpSpPr>
        <p:grpSpPr>
          <a:xfrm>
            <a:off x="7233043" y="3068960"/>
            <a:ext cx="1390658" cy="1505997"/>
            <a:chOff x="1626275" y="4107118"/>
            <a:chExt cx="1390658" cy="15059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405CF6-492D-CFD7-7D2F-BD7133A6EE50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689726-4E09-F7FE-730F-7E379E89F372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BC170A-E1CE-F436-A4C4-B77A4351CD6A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715BC2-CC2A-E5F8-373A-2337A47033AC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6A96DE-DF05-986C-DCA2-9B61C9A6B0E1}"/>
              </a:ext>
            </a:extLst>
          </p:cNvPr>
          <p:cNvGrpSpPr/>
          <p:nvPr/>
        </p:nvGrpSpPr>
        <p:grpSpPr>
          <a:xfrm>
            <a:off x="2592643" y="4045700"/>
            <a:ext cx="1390658" cy="1505997"/>
            <a:chOff x="1626275" y="4107118"/>
            <a:chExt cx="1390658" cy="1505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D1C7889-D029-7E7D-B3FD-4FC07B182C1A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CF33AB-AEC0-480C-BFD9-D00D513045BF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ED7FFD-A666-84C9-B3E5-2672125E5649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FB645-7D9F-804D-2385-78DCC3399187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3CAC80-D72E-2CE6-6A01-9A2C2EA27A3D}"/>
              </a:ext>
            </a:extLst>
          </p:cNvPr>
          <p:cNvGrpSpPr/>
          <p:nvPr/>
        </p:nvGrpSpPr>
        <p:grpSpPr>
          <a:xfrm>
            <a:off x="8616280" y="3068960"/>
            <a:ext cx="1390658" cy="1505997"/>
            <a:chOff x="1626275" y="4107118"/>
            <a:chExt cx="1390658" cy="15059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8D411-7E11-0E44-F4FF-698BECDE20CD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F8597E9-BA73-D146-131D-66362B677F34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F2ACEE-20F6-8364-0DBD-AEEAC2B2931F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D6BFD91-12E4-CDB6-FF5F-324665BDE82F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0D14D3-B6BF-0BA8-32AC-33ECD45E7994}"/>
              </a:ext>
            </a:extLst>
          </p:cNvPr>
          <p:cNvGrpSpPr/>
          <p:nvPr/>
        </p:nvGrpSpPr>
        <p:grpSpPr>
          <a:xfrm>
            <a:off x="7239639" y="4551125"/>
            <a:ext cx="1390658" cy="1505997"/>
            <a:chOff x="1626275" y="4107118"/>
            <a:chExt cx="1390658" cy="150599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2A07DC4-3F3A-3B6F-8C48-BDF355038C74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EFA275-2CA4-438B-F5F6-5BACF8198D05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BA58CE-447E-5F38-DC09-470193400061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E64EDD-8746-696F-F410-CB6D012BD4A7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A93013-1875-363D-8475-E239B2A2F264}"/>
              </a:ext>
            </a:extLst>
          </p:cNvPr>
          <p:cNvGrpSpPr/>
          <p:nvPr/>
        </p:nvGrpSpPr>
        <p:grpSpPr>
          <a:xfrm>
            <a:off x="8630297" y="4553064"/>
            <a:ext cx="1390658" cy="1505997"/>
            <a:chOff x="1626275" y="4107118"/>
            <a:chExt cx="1390658" cy="15059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49055C-7120-CA8C-4338-353BD0F5AFF4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63457C-85A7-B843-CC83-A5EABD052DEB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FBAD73-9D64-306F-87C4-F3956F7A65BF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6734423-C55D-20F3-A47F-73D2C6F5C204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ED619AC-F3FB-98E3-9546-4B2F31E98376}"/>
              </a:ext>
            </a:extLst>
          </p:cNvPr>
          <p:cNvCxnSpPr/>
          <p:nvPr/>
        </p:nvCxnSpPr>
        <p:spPr>
          <a:xfrm>
            <a:off x="4583832" y="4605623"/>
            <a:ext cx="2232248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378CFA-4BBD-2984-8332-3CD98163A0FA}"/>
              </a:ext>
            </a:extLst>
          </p:cNvPr>
          <p:cNvSpPr txBox="1"/>
          <p:nvPr/>
        </p:nvSpPr>
        <p:spPr>
          <a:xfrm>
            <a:off x="2803949" y="4264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6DC5C-4F15-34D7-1FC5-74CBB8C91281}"/>
              </a:ext>
            </a:extLst>
          </p:cNvPr>
          <p:cNvSpPr txBox="1"/>
          <p:nvPr/>
        </p:nvSpPr>
        <p:spPr>
          <a:xfrm>
            <a:off x="3469393" y="4264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90136-03A9-3588-D3DD-4BBA4CB7CDC7}"/>
              </a:ext>
            </a:extLst>
          </p:cNvPr>
          <p:cNvSpPr txBox="1"/>
          <p:nvPr/>
        </p:nvSpPr>
        <p:spPr>
          <a:xfrm>
            <a:off x="2803154" y="5017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D1DBB-BAEF-DDEC-3F38-8AF4B6B06C49}"/>
              </a:ext>
            </a:extLst>
          </p:cNvPr>
          <p:cNvSpPr txBox="1"/>
          <p:nvPr/>
        </p:nvSpPr>
        <p:spPr>
          <a:xfrm>
            <a:off x="3481083" y="5017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BD3E50-414E-AEF0-21D9-B1F7E2BD6BCD}"/>
              </a:ext>
            </a:extLst>
          </p:cNvPr>
          <p:cNvSpPr txBox="1"/>
          <p:nvPr/>
        </p:nvSpPr>
        <p:spPr>
          <a:xfrm>
            <a:off x="7396340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D1A7DC-DEF6-10FB-3981-00120F17DC52}"/>
              </a:ext>
            </a:extLst>
          </p:cNvPr>
          <p:cNvSpPr txBox="1"/>
          <p:nvPr/>
        </p:nvSpPr>
        <p:spPr>
          <a:xfrm>
            <a:off x="8794667" y="3249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45A23-C994-85DD-6B8C-4508F5A59BA6}"/>
              </a:ext>
            </a:extLst>
          </p:cNvPr>
          <p:cNvSpPr txBox="1"/>
          <p:nvPr/>
        </p:nvSpPr>
        <p:spPr>
          <a:xfrm>
            <a:off x="7396340" y="47082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D375BA-4FE5-41E3-2788-9023D9582E64}"/>
              </a:ext>
            </a:extLst>
          </p:cNvPr>
          <p:cNvSpPr txBox="1"/>
          <p:nvPr/>
        </p:nvSpPr>
        <p:spPr>
          <a:xfrm>
            <a:off x="8794667" y="47082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7BFA1D-9A59-346B-5E6E-A56055D551CF}"/>
              </a:ext>
            </a:extLst>
          </p:cNvPr>
          <p:cNvSpPr txBox="1"/>
          <p:nvPr/>
        </p:nvSpPr>
        <p:spPr>
          <a:xfrm>
            <a:off x="8089195" y="32505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A1E0F9-3B1E-E95B-65D0-665F94F041C4}"/>
              </a:ext>
            </a:extLst>
          </p:cNvPr>
          <p:cNvSpPr txBox="1"/>
          <p:nvPr/>
        </p:nvSpPr>
        <p:spPr>
          <a:xfrm>
            <a:off x="7406032" y="40137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C82667-67F7-5ED1-093E-C888BA536CEC}"/>
              </a:ext>
            </a:extLst>
          </p:cNvPr>
          <p:cNvSpPr txBox="1"/>
          <p:nvPr/>
        </p:nvSpPr>
        <p:spPr>
          <a:xfrm>
            <a:off x="7437698" y="5551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51DCEB-A1DF-D156-6D09-B854909D99D4}"/>
              </a:ext>
            </a:extLst>
          </p:cNvPr>
          <p:cNvSpPr txBox="1"/>
          <p:nvPr/>
        </p:nvSpPr>
        <p:spPr>
          <a:xfrm>
            <a:off x="8099198" y="402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C75CE4-F1A2-5895-F9AD-33FE9D5FCADE}"/>
              </a:ext>
            </a:extLst>
          </p:cNvPr>
          <p:cNvSpPr txBox="1"/>
          <p:nvPr/>
        </p:nvSpPr>
        <p:spPr>
          <a:xfrm>
            <a:off x="8133028" y="4734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9FF0E7-AE17-C384-DB1D-C65EBB47E3CD}"/>
              </a:ext>
            </a:extLst>
          </p:cNvPr>
          <p:cNvSpPr txBox="1"/>
          <p:nvPr/>
        </p:nvSpPr>
        <p:spPr>
          <a:xfrm>
            <a:off x="8130553" y="5523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0A2EFD-3300-1C01-E333-9D34DA622A65}"/>
              </a:ext>
            </a:extLst>
          </p:cNvPr>
          <p:cNvSpPr txBox="1"/>
          <p:nvPr/>
        </p:nvSpPr>
        <p:spPr>
          <a:xfrm>
            <a:off x="9516100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93C7AD-C478-C96D-73EA-9F284D9C085C}"/>
              </a:ext>
            </a:extLst>
          </p:cNvPr>
          <p:cNvSpPr txBox="1"/>
          <p:nvPr/>
        </p:nvSpPr>
        <p:spPr>
          <a:xfrm>
            <a:off x="8782983" y="402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AD959F-3DFE-7A20-723A-E536F3285F25}"/>
              </a:ext>
            </a:extLst>
          </p:cNvPr>
          <p:cNvSpPr txBox="1"/>
          <p:nvPr/>
        </p:nvSpPr>
        <p:spPr>
          <a:xfrm>
            <a:off x="9516100" y="399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83F14E-5217-D4D7-AB6C-EACBD26C31BB}"/>
              </a:ext>
            </a:extLst>
          </p:cNvPr>
          <p:cNvSpPr txBox="1"/>
          <p:nvPr/>
        </p:nvSpPr>
        <p:spPr>
          <a:xfrm>
            <a:off x="9516100" y="4734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5C2D9-B25F-E680-95EB-3F4446338DC6}"/>
              </a:ext>
            </a:extLst>
          </p:cNvPr>
          <p:cNvSpPr txBox="1"/>
          <p:nvPr/>
        </p:nvSpPr>
        <p:spPr>
          <a:xfrm>
            <a:off x="8794667" y="55723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297CDA-E422-2417-7AAF-B2890DCCFC97}"/>
              </a:ext>
            </a:extLst>
          </p:cNvPr>
          <p:cNvSpPr txBox="1"/>
          <p:nvPr/>
        </p:nvSpPr>
        <p:spPr>
          <a:xfrm>
            <a:off x="9516100" y="5579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4F7E05-26DE-77AE-3828-121FDA6A4047}"/>
              </a:ext>
            </a:extLst>
          </p:cNvPr>
          <p:cNvSpPr txBox="1"/>
          <p:nvPr/>
        </p:nvSpPr>
        <p:spPr>
          <a:xfrm>
            <a:off x="4939997" y="4798698"/>
            <a:ext cx="151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2</a:t>
            </a:r>
            <a:r>
              <a:rPr kumimoji="1" lang="ko-KR" altLang="en-US" dirty="0"/>
              <a:t>배 </a:t>
            </a:r>
            <a:r>
              <a:rPr kumimoji="1" lang="en-US" altLang="ko-KR" dirty="0"/>
              <a:t>up-scaling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9C4D22-FA6D-CB35-A636-531E10F8F2A8}"/>
                  </a:ext>
                </a:extLst>
              </p:cNvPr>
              <p:cNvSpPr txBox="1"/>
              <p:nvPr/>
            </p:nvSpPr>
            <p:spPr>
              <a:xfrm>
                <a:off x="2788228" y="5708573"/>
                <a:ext cx="10150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2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9C4D22-FA6D-CB35-A636-531E10F8F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228" y="5708573"/>
                <a:ext cx="101500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53CE2B-AB46-0CCE-5DCE-A6E5E0838B45}"/>
                  </a:ext>
                </a:extLst>
              </p:cNvPr>
              <p:cNvSpPr txBox="1"/>
              <p:nvPr/>
            </p:nvSpPr>
            <p:spPr>
              <a:xfrm>
                <a:off x="8130553" y="6124655"/>
                <a:ext cx="10150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4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53CE2B-AB46-0CCE-5DCE-A6E5E083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553" y="6124655"/>
                <a:ext cx="101500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04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Backward warping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ko-KR" altLang="en-US" sz="2400" b="1" dirty="0"/>
                  <a:t>역으로 목표</a:t>
                </a:r>
                <a:r>
                  <a:rPr lang="ko-KR" altLang="en-US" sz="2400" dirty="0"/>
                  <a:t> </a:t>
                </a:r>
                <a:r>
                  <a:rPr lang="ko-KR" altLang="en-US" sz="2400" b="1" dirty="0"/>
                  <a:t>이미지의 변환된 좌표</a:t>
                </a:r>
                <a:r>
                  <a:rPr lang="en-US" altLang="ko-KR" sz="2400" b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2400" dirty="0"/>
                  <a:t>에서 </a:t>
                </a:r>
                <a:r>
                  <a:rPr lang="ko-KR" altLang="en-US" sz="2400" b="1" dirty="0"/>
                  <a:t>원본 이미지의 좌표</a:t>
                </a:r>
                <a:r>
                  <a:rPr lang="en-US" altLang="ko-KR" sz="2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sz="2400" b="1" dirty="0"/>
                  <a:t>)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로 </a:t>
                </a:r>
                <a:r>
                  <a:rPr lang="ko-KR" altLang="en-US" sz="2400" dirty="0" err="1"/>
                  <a:t>매핑시키는</a:t>
                </a:r>
                <a:r>
                  <a:rPr lang="ko-KR" altLang="en-US" sz="2400" dirty="0"/>
                  <a:t> 변환 행렬을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</a:rPr>
                          <m:t>𝜧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sz="2400" dirty="0"/>
                  <a:t>이라고 할 때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목표 이미지에서의  </a:t>
                </a:r>
                <a:r>
                  <a:rPr lang="ko-KR" altLang="en-US" sz="2400" b="1" dirty="0"/>
                  <a:t>변환된 좌표 값</a:t>
                </a:r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을 원본 이미지에서 해당 좌표 값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2400" dirty="0"/>
                  <a:t>에서 가져옴</a:t>
                </a:r>
                <a:endParaRPr lang="en-US" altLang="ko-KR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Hole </a:t>
                </a:r>
                <a:r>
                  <a:rPr lang="ko-KR" altLang="en-US" b="1" dirty="0"/>
                  <a:t>문제가 없음</a:t>
                </a:r>
                <a:endParaRPr lang="en-US" altLang="ko-KR" sz="2400" b="1" dirty="0"/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4CEE5-ACB3-69E1-ADA8-A37A3BB96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11" y="2929794"/>
            <a:ext cx="6280501" cy="33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;p14">
            <a:extLst>
              <a:ext uri="{FF2B5EF4-FFF2-40B4-BE49-F238E27FC236}">
                <a16:creationId xmlns:a16="http://schemas.microsoft.com/office/drawing/2014/main" id="{6F62E455-3C78-F68E-3E85-696A99EDD11B}"/>
              </a:ext>
            </a:extLst>
          </p:cNvPr>
          <p:cNvSpPr txBox="1">
            <a:spLocks/>
          </p:cNvSpPr>
          <p:nvPr/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 소개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C3F56A3-7049-7E58-F928-E1554A3FD26B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dirty="0"/>
              <a:t>과목 홈페이지</a:t>
            </a: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충남대학교 사이버 캠퍼스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https://dcs-lcms.cnu.ac.kr/login?redirectUrl=https://dcs-lcms.cnu.ac.kr</a:t>
            </a:r>
            <a:r>
              <a:rPr lang="en-US" altLang="ko-KR" dirty="0"/>
              <a:t>/ )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TA </a:t>
            </a:r>
            <a:r>
              <a:rPr lang="ko-KR" altLang="en-US" dirty="0"/>
              <a:t>연락처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ko-KR" altLang="en-US" dirty="0"/>
              <a:t>김대현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ko-KR" altLang="en-US" dirty="0"/>
              <a:t>공대 </a:t>
            </a:r>
            <a:r>
              <a:rPr lang="en-US" altLang="ko-KR" dirty="0"/>
              <a:t>5</a:t>
            </a:r>
            <a:r>
              <a:rPr lang="ko-KR" altLang="en-US" dirty="0"/>
              <a:t>호관 </a:t>
            </a:r>
            <a:r>
              <a:rPr lang="en-US" altLang="ko-KR" dirty="0"/>
              <a:t>531</a:t>
            </a:r>
            <a:r>
              <a:rPr lang="ko-KR" altLang="en-US" dirty="0"/>
              <a:t>호 컴퓨터비전 연구실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 dirty="0"/>
              <a:t>Email: </a:t>
            </a:r>
            <a:r>
              <a:rPr lang="en-US" altLang="ko-KR" dirty="0">
                <a:hlinkClick r:id="rId4"/>
              </a:rPr>
              <a:t>seven776484@gmail.com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r>
              <a:rPr lang="en-US" altLang="ko-KR" dirty="0"/>
              <a:t>[IP]</a:t>
            </a:r>
            <a:r>
              <a:rPr lang="ko-KR" altLang="en-US" dirty="0"/>
              <a:t>을 이메일 제목에 붙여주세요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r>
              <a:rPr lang="ko-KR" altLang="en-US" dirty="0"/>
              <a:t>과제 질문은 메일 또는 사전에 미리 연락하고 연구실 방문 가능</a:t>
            </a:r>
            <a:endParaRPr lang="en-US" altLang="ko-KR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Tutor </a:t>
            </a:r>
            <a:r>
              <a:rPr lang="ko-KR" altLang="en-US" dirty="0"/>
              <a:t>연락처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ko-KR" altLang="en-US" dirty="0"/>
              <a:t>정주헌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 dirty="0"/>
              <a:t>Email: 201802015@o.cnu.ac.kr</a:t>
            </a:r>
            <a:endParaRPr lang="en-US" altLang="ko-KR" baseline="30000" dirty="0"/>
          </a:p>
          <a:p>
            <a:endParaRPr lang="en-US" altLang="ko-KR" b="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30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ore-KR" altLang="en-US" dirty="0"/>
              <a:t>이때 변환된 좌표의 위치가 소수일 경우</a:t>
            </a:r>
            <a:r>
              <a:rPr lang="en-US" altLang="ko-Kore-KR" dirty="0"/>
              <a:t>, Bilinear interpolation</a:t>
            </a:r>
            <a:r>
              <a:rPr lang="ko-Kore-KR" altLang="en-US" dirty="0"/>
              <a:t>을 사용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3AF6F-B9AF-99AC-9E6E-DD9C0FBD0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988840"/>
            <a:ext cx="6720334" cy="34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69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2D Transformation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b="1" dirty="0"/>
              <a:t>Translation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r>
              <a:rPr lang="ko-KR" altLang="en-US" dirty="0">
                <a:latin typeface="Söhne"/>
              </a:rPr>
              <a:t>각 축으로 주어진 값 만큼 좌표 값을 이동</a:t>
            </a:r>
            <a:r>
              <a:rPr lang="en-US" altLang="ko-KR" dirty="0">
                <a:latin typeface="Söhne"/>
              </a:rPr>
              <a:t>	</a:t>
            </a:r>
          </a:p>
          <a:p>
            <a:pPr lvl="2">
              <a:spcBef>
                <a:spcPts val="0"/>
              </a:spcBef>
            </a:pPr>
            <a:r>
              <a:rPr lang="en-US" altLang="ko-KR" dirty="0">
                <a:latin typeface="Söhne"/>
              </a:rPr>
              <a:t>Homogeneous coordinates </a:t>
            </a:r>
            <a:r>
              <a:rPr lang="ko-KR" altLang="en-US" dirty="0">
                <a:latin typeface="Söhne"/>
              </a:rPr>
              <a:t>   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314450" lvl="3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/>
              <p:nvPr/>
            </p:nvSpPr>
            <p:spPr>
              <a:xfrm>
                <a:off x="1271464" y="2475015"/>
                <a:ext cx="1800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475015"/>
                <a:ext cx="1800200" cy="400110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/>
              <p:nvPr/>
            </p:nvSpPr>
            <p:spPr>
              <a:xfrm>
                <a:off x="1271464" y="2922214"/>
                <a:ext cx="1800200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922214"/>
                <a:ext cx="1800200" cy="424283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/>
              <p:nvPr/>
            </p:nvSpPr>
            <p:spPr>
              <a:xfrm>
                <a:off x="5447928" y="2403306"/>
                <a:ext cx="2376264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403306"/>
                <a:ext cx="2376264" cy="956480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/>
              <p:nvPr/>
            </p:nvSpPr>
            <p:spPr>
              <a:xfrm>
                <a:off x="3359696" y="2471530"/>
                <a:ext cx="2520280" cy="88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ko-Kore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2471530"/>
                <a:ext cx="2520280" cy="8882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/>
              <p:nvPr/>
            </p:nvSpPr>
            <p:spPr>
              <a:xfrm>
                <a:off x="1415480" y="3491096"/>
                <a:ext cx="4968552" cy="963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491096"/>
                <a:ext cx="4968552" cy="963597"/>
              </a:xfrm>
              <a:prstGeom prst="rect">
                <a:avLst/>
              </a:prstGeom>
              <a:blipFill>
                <a:blip r:embed="rId7"/>
                <a:stretch>
                  <a:fillRect t="-39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70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Translation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+50, 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+100</m:t>
                    </m:r>
                  </m:oMath>
                </a14:m>
                <a:r>
                  <a:rPr lang="ko-KR" altLang="en-US" dirty="0"/>
                  <a:t> 만큼 이동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11" name="그림 10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AB8B4E3E-4A20-16C3-1B03-42AC88032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3" name="그림 12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10FC4624-6778-5731-87D9-77DA39A0C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5" name="그림 14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080D0AD-31BD-F117-BB33-BC88D384B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283687-85AB-7811-BAEC-59461F983B62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E27B1-6F9A-E847-DEA5-74C61B5E7CED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E0369-9208-BC43-8F44-D31B609C049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7013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>
                    <a:latin typeface="Söhne"/>
                  </a:rPr>
                  <a:t>Homogeneous coordinates </a:t>
                </a:r>
                <a:r>
                  <a:rPr lang="ko-KR" altLang="en-US" dirty="0">
                    <a:latin typeface="Söhne"/>
                  </a:rPr>
                  <a:t>  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/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/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ko-Kore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/>
              </a:p>
              <a:p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/>
              <p:nvPr/>
            </p:nvSpPr>
            <p:spPr>
              <a:xfrm>
                <a:off x="6162918" y="2390017"/>
                <a:ext cx="3245450" cy="910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in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18" y="2390017"/>
                <a:ext cx="3245450" cy="910506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/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ko-Kore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/>
              <p:nvPr/>
            </p:nvSpPr>
            <p:spPr>
              <a:xfrm>
                <a:off x="1415480" y="3491096"/>
                <a:ext cx="6624736" cy="94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in</m:t>
                                        </m:r>
                                      </m:fName>
                                      <m:e>
                                        <m: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func>
                                <m:funcPr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ore-KR" sz="2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ko-Kore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ko-Kore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func>
                                <m:funcPr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ore-KR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ko-Kore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491096"/>
                <a:ext cx="6624736" cy="949106"/>
              </a:xfrm>
              <a:prstGeom prst="rect">
                <a:avLst/>
              </a:prstGeom>
              <a:blipFill>
                <a:blip r:embed="rId8"/>
                <a:stretch>
                  <a:fillRect t="-1333" b="-1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19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예시 </a:t>
                </a:r>
                <a:r>
                  <a:rPr lang="en-US" altLang="ko-KR" dirty="0">
                    <a:latin typeface="Söhne"/>
                  </a:rPr>
                  <a:t>-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3209A2F6-6264-1A47-703D-D0D3D329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2486414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46D0D6-BBD0-A40E-0E2D-3DC43A389AB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C9FA47-A17A-ACFE-9091-8A7E4A31411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8FBEE9-85C6-18E7-7BDC-3C868B8D1A06}"/>
              </a:ext>
            </a:extLst>
          </p:cNvPr>
          <p:cNvCxnSpPr>
            <a:cxnSpLocks/>
          </p:cNvCxnSpPr>
          <p:nvPr/>
        </p:nvCxnSpPr>
        <p:spPr>
          <a:xfrm>
            <a:off x="4821559" y="2527701"/>
            <a:ext cx="5378897" cy="2125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호 36">
            <a:extLst>
              <a:ext uri="{FF2B5EF4-FFF2-40B4-BE49-F238E27FC236}">
                <a16:creationId xmlns:a16="http://schemas.microsoft.com/office/drawing/2014/main" id="{F3A1E1EA-DE10-7CE3-C33C-22F2653BB585}"/>
              </a:ext>
            </a:extLst>
          </p:cNvPr>
          <p:cNvSpPr/>
          <p:nvPr/>
        </p:nvSpPr>
        <p:spPr>
          <a:xfrm>
            <a:off x="6729529" y="2628363"/>
            <a:ext cx="2686457" cy="2738024"/>
          </a:xfrm>
          <a:prstGeom prst="arc">
            <a:avLst>
              <a:gd name="adj1" fmla="val 16200000"/>
              <a:gd name="adj2" fmla="val 23995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095959-EB51-CAEE-69D1-5BFDAF90C9B9}"/>
                  </a:ext>
                </a:extLst>
              </p:cNvPr>
              <p:cNvSpPr txBox="1"/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095959-EB51-CAEE-69D1-5BFDAF90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249AC2-05AC-9E89-6026-36076A1410CD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800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예시 </a:t>
                </a:r>
                <a:r>
                  <a:rPr lang="en-US" altLang="ko-KR" dirty="0">
                    <a:latin typeface="Söhne"/>
                  </a:rPr>
                  <a:t>-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3209A2F6-6264-1A47-703D-D0D3D329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46D0D6-BBD0-A40E-0E2D-3DC43A389AB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C9FA47-A17A-ACFE-9091-8A7E4A31411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8FBEE9-85C6-18E7-7BDC-3C868B8D1A06}"/>
              </a:ext>
            </a:extLst>
          </p:cNvPr>
          <p:cNvCxnSpPr>
            <a:cxnSpLocks/>
          </p:cNvCxnSpPr>
          <p:nvPr/>
        </p:nvCxnSpPr>
        <p:spPr>
          <a:xfrm>
            <a:off x="4821559" y="2527701"/>
            <a:ext cx="5450905" cy="1979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호 36">
            <a:extLst>
              <a:ext uri="{FF2B5EF4-FFF2-40B4-BE49-F238E27FC236}">
                <a16:creationId xmlns:a16="http://schemas.microsoft.com/office/drawing/2014/main" id="{F3A1E1EA-DE10-7CE3-C33C-22F2653BB585}"/>
              </a:ext>
            </a:extLst>
          </p:cNvPr>
          <p:cNvSpPr/>
          <p:nvPr/>
        </p:nvSpPr>
        <p:spPr>
          <a:xfrm>
            <a:off x="6729529" y="2628363"/>
            <a:ext cx="2686457" cy="2738024"/>
          </a:xfrm>
          <a:prstGeom prst="arc">
            <a:avLst>
              <a:gd name="adj1" fmla="val 16200000"/>
              <a:gd name="adj2" fmla="val 23995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095959-EB51-CAEE-69D1-5BFDAF90C9B9}"/>
                  </a:ext>
                </a:extLst>
              </p:cNvPr>
              <p:cNvSpPr txBox="1"/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095959-EB51-CAEE-69D1-5BFDAF90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249AC2-05AC-9E89-6026-36076A1410CD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6149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예시 </a:t>
                </a:r>
                <a:r>
                  <a:rPr lang="en-US" altLang="ko-KR" dirty="0">
                    <a:latin typeface="Söhne"/>
                  </a:rPr>
                  <a:t>-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3209A2F6-6264-1A47-703D-D0D3D329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46D0D6-BBD0-A40E-0E2D-3DC43A389AB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C9FA47-A17A-ACFE-9091-8A7E4A31411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249AC2-05AC-9E89-6026-36076A1410CD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9097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예시 </a:t>
                </a:r>
                <a:r>
                  <a:rPr lang="en-US" altLang="ko-KR" dirty="0">
                    <a:latin typeface="Söhne"/>
                  </a:rPr>
                  <a:t>-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3209A2F6-6264-1A47-703D-D0D3D329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46D0D6-BBD0-A40E-0E2D-3DC43A389AB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C9FA47-A17A-ACFE-9091-8A7E4A31411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249AC2-05AC-9E89-6026-36076A1410CD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FAAE9F-1270-9D38-D925-0DD279D5DBD0}"/>
              </a:ext>
            </a:extLst>
          </p:cNvPr>
          <p:cNvSpPr/>
          <p:nvPr/>
        </p:nvSpPr>
        <p:spPr>
          <a:xfrm>
            <a:off x="3424054" y="2454380"/>
            <a:ext cx="1368152" cy="356690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217E9C-8011-D52A-1C8B-9254FB57E20F}"/>
              </a:ext>
            </a:extLst>
          </p:cNvPr>
          <p:cNvSpPr/>
          <p:nvPr/>
        </p:nvSpPr>
        <p:spPr>
          <a:xfrm>
            <a:off x="4807507" y="5760443"/>
            <a:ext cx="3328823" cy="97287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165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15" name="그림 14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080D0AD-31BD-F117-BB33-BC88D384B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283687-85AB-7811-BAEC-59461F983B62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E27B1-6F9A-E847-DEA5-74C61B5E7CED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E0369-9208-BC43-8F44-D31B609C049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10" name="그림 9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06D7B39-3BED-FE96-C3C2-03FE3B68D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2" name="그림 11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6D88724E-1304-620A-0FA0-BE8FE06B6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5" name="그림 4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6EAAA132-181C-75D4-7400-DFF500474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7" name="그림 6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B9ADBE93-6D51-9868-C60C-65FC1C839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8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Scaling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</a:t>
                </a:r>
                <a:r>
                  <a:rPr lang="en-US" altLang="ko-KR" dirty="0">
                    <a:latin typeface="Söhne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>
                    <a:latin typeface="Söhne"/>
                  </a:rPr>
                  <a:t>축으로 축소 또는 확대 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>
                    <a:latin typeface="Söhne"/>
                  </a:rPr>
                  <a:t>Homogeneous coordinates </a:t>
                </a:r>
                <a:r>
                  <a:rPr lang="ko-KR" altLang="en-US" dirty="0">
                    <a:latin typeface="Söhne"/>
                  </a:rPr>
                  <a:t>  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/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/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sz="2000" dirty="0"/>
              </a:p>
              <a:p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/>
              <p:nvPr/>
            </p:nvSpPr>
            <p:spPr>
              <a:xfrm>
                <a:off x="6162918" y="2390017"/>
                <a:ext cx="3245450" cy="93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18" y="2390017"/>
                <a:ext cx="3245450" cy="932756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/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ko-Kore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/>
              <p:nvPr/>
            </p:nvSpPr>
            <p:spPr>
              <a:xfrm>
                <a:off x="2279109" y="3501008"/>
                <a:ext cx="3816424" cy="94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109" y="3501008"/>
                <a:ext cx="3816424" cy="949106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2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공지사항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dirty="0"/>
              <a:t>공지사항</a:t>
            </a:r>
            <a:endParaRPr lang="en-US" altLang="ko-KR" dirty="0"/>
          </a:p>
          <a:p>
            <a:pPr>
              <a:spcBef>
                <a:spcPts val="0"/>
              </a:spcBef>
            </a:pP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Otsu Algorithm </a:t>
            </a:r>
            <a:r>
              <a:rPr lang="ko-KR" altLang="en-US" dirty="0"/>
              <a:t>과제 리뷰</a:t>
            </a:r>
            <a:endParaRPr lang="en-US" altLang="ko-KR" dirty="0"/>
          </a:p>
          <a:p>
            <a:pPr>
              <a:spcBef>
                <a:spcPts val="0"/>
              </a:spcBef>
            </a:pPr>
            <a:endParaRPr lang="en-US" altLang="ko-KR" dirty="0"/>
          </a:p>
          <a:p>
            <a:pPr>
              <a:spcBef>
                <a:spcPts val="0"/>
              </a:spcBef>
            </a:pPr>
            <a:r>
              <a:rPr lang="ko-KR" altLang="en-US" dirty="0"/>
              <a:t>실습</a:t>
            </a:r>
            <a:endParaRPr lang="en-US" altLang="ko-KR" dirty="0"/>
          </a:p>
          <a:p>
            <a:pPr>
              <a:spcBef>
                <a:spcPts val="0"/>
              </a:spcBef>
            </a:pPr>
            <a:endParaRPr lang="en-US" altLang="ko-KR" dirty="0"/>
          </a:p>
          <a:p>
            <a:pPr>
              <a:spcBef>
                <a:spcPts val="0"/>
              </a:spcBef>
            </a:pPr>
            <a:r>
              <a:rPr lang="ko-KR" altLang="en-US" dirty="0"/>
              <a:t>과제 </a:t>
            </a:r>
            <a:r>
              <a:rPr lang="en-US" altLang="ko-KR" dirty="0"/>
              <a:t>(Backward</a:t>
            </a:r>
            <a:r>
              <a:rPr lang="ko-KR" altLang="en-US" dirty="0"/>
              <a:t>구현</a:t>
            </a:r>
            <a:r>
              <a:rPr lang="en-US" altLang="ko-KR" dirty="0"/>
              <a:t>)</a:t>
            </a:r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63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Scaling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배</m:t>
                    </m:r>
                  </m:oMath>
                </a14:m>
                <a:endParaRPr lang="en-US" altLang="ko-KR" b="0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/>
                  <a:t>Forward warping</a:t>
                </a:r>
                <a:r>
                  <a:rPr lang="ko-KR" altLang="en-US" dirty="0"/>
                  <a:t>시 </a:t>
                </a:r>
                <a:r>
                  <a:rPr lang="en-US" altLang="ko-KR" dirty="0"/>
                  <a:t>Hole </a:t>
                </a:r>
                <a:r>
                  <a:rPr lang="ko-KR" altLang="en-US" dirty="0"/>
                  <a:t>현상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83687-85AB-7811-BAEC-59461F983B62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E27B1-6F9A-E847-DEA5-74C61B5E7CED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E0369-9208-BC43-8F44-D31B609C049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10" name="그림 9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06D7B39-3BED-FE96-C3C2-03FE3B68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2" name="그림 11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6D88724E-1304-620A-0FA0-BE8FE06B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5" name="그림 4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6EAAA132-181C-75D4-7400-DFF500474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7" name="그림 6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B9ADBE93-6D51-9868-C60C-65FC1C839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4" name="그림 3" descr="의류, 머리장식, 인간의 얼굴, 모자이(가) 표시된 사진&#10;&#10;자동 생성된 설명">
            <a:extLst>
              <a:ext uri="{FF2B5EF4-FFF2-40B4-BE49-F238E27FC236}">
                <a16:creationId xmlns:a16="http://schemas.microsoft.com/office/drawing/2014/main" id="{7AF10646-56D5-AA79-756C-AC5ACDEAA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7729"/>
            <a:ext cx="3251200" cy="3251200"/>
          </a:xfrm>
          <a:prstGeom prst="rect">
            <a:avLst/>
          </a:prstGeom>
        </p:spPr>
      </p:pic>
      <p:pic>
        <p:nvPicPr>
          <p:cNvPr id="8" name="그림 7" descr="블랙, 흑백, 모노크롬, 흑백 사진이(가) 표시된 사진&#10;&#10;자동 생성된 설명">
            <a:extLst>
              <a:ext uri="{FF2B5EF4-FFF2-40B4-BE49-F238E27FC236}">
                <a16:creationId xmlns:a16="http://schemas.microsoft.com/office/drawing/2014/main" id="{A3378221-8C0E-C518-0BD8-4056342D34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59255"/>
            <a:ext cx="3251200" cy="3251200"/>
          </a:xfrm>
          <a:prstGeom prst="rect">
            <a:avLst/>
          </a:prstGeom>
        </p:spPr>
      </p:pic>
      <p:pic>
        <p:nvPicPr>
          <p:cNvPr id="11" name="그림 10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83967CBA-129D-69FB-669A-8603EF3024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24" y="3380529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62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Scaling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1.8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1.8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배</m:t>
                    </m:r>
                  </m:oMath>
                </a14:m>
                <a:endParaRPr lang="en-US" altLang="ko-KR" b="0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/>
                  <a:t>Forward warping</a:t>
                </a:r>
                <a:r>
                  <a:rPr lang="ko-KR" altLang="en-US" dirty="0"/>
                  <a:t>시 </a:t>
                </a:r>
                <a:r>
                  <a:rPr lang="en-US" altLang="ko-KR" dirty="0"/>
                  <a:t>Hole </a:t>
                </a:r>
                <a:r>
                  <a:rPr lang="ko-KR" altLang="en-US" dirty="0"/>
                  <a:t>현상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없음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83687-85AB-7811-BAEC-59461F983B62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E27B1-6F9A-E847-DEA5-74C61B5E7CED}"/>
              </a:ext>
            </a:extLst>
          </p:cNvPr>
          <p:cNvSpPr txBox="1"/>
          <p:nvPr/>
        </p:nvSpPr>
        <p:spPr>
          <a:xfrm>
            <a:off x="5813944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E0369-9208-BC43-8F44-D31B609C049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11" name="그림 10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83967CBA-129D-69FB-669A-8603EF30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24" y="3167596"/>
            <a:ext cx="1625600" cy="1625600"/>
          </a:xfrm>
          <a:prstGeom prst="rect">
            <a:avLst/>
          </a:prstGeom>
        </p:spPr>
      </p:pic>
      <p:pic>
        <p:nvPicPr>
          <p:cNvPr id="15" name="그림 14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9E3A3CB8-E144-4552-17FE-3F4E5A42B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98" y="2519896"/>
            <a:ext cx="2921000" cy="2921000"/>
          </a:xfrm>
          <a:prstGeom prst="rect">
            <a:avLst/>
          </a:prstGeom>
        </p:spPr>
      </p:pic>
      <p:pic>
        <p:nvPicPr>
          <p:cNvPr id="20" name="그림 19" descr="의류, 머리장식, 인간의 얼굴, 모자이(가) 표시된 사진&#10;&#10;자동 생성된 설명">
            <a:extLst>
              <a:ext uri="{FF2B5EF4-FFF2-40B4-BE49-F238E27FC236}">
                <a16:creationId xmlns:a16="http://schemas.microsoft.com/office/drawing/2014/main" id="{15F8716A-E626-72D0-7F25-6CC0D6C44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356" y="2519896"/>
            <a:ext cx="2921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8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Shearing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도형의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모양을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바꿈</m:t>
                    </m:r>
                  </m:oMath>
                </a14:m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>
                    <a:latin typeface="Söhne"/>
                  </a:rPr>
                  <a:t>Homogeneous coordinates </a:t>
                </a:r>
                <a:r>
                  <a:rPr lang="ko-KR" altLang="en-US" dirty="0">
                    <a:latin typeface="Söhne"/>
                  </a:rPr>
                  <a:t>  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/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𝑎𝑦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/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sz="2000" dirty="0"/>
              </a:p>
              <a:p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/>
              <p:nvPr/>
            </p:nvSpPr>
            <p:spPr>
              <a:xfrm>
                <a:off x="6162918" y="2390017"/>
                <a:ext cx="3245450" cy="93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18" y="2390017"/>
                <a:ext cx="3245450" cy="932756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/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ko-Kore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/>
              <p:nvPr/>
            </p:nvSpPr>
            <p:spPr>
              <a:xfrm>
                <a:off x="2279108" y="3501008"/>
                <a:ext cx="4608979" cy="930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108" y="3501008"/>
                <a:ext cx="4608979" cy="930704"/>
              </a:xfrm>
              <a:prstGeom prst="rect">
                <a:avLst/>
              </a:prstGeom>
              <a:blipFill>
                <a:blip r:embed="rId8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519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Shearing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Söhne"/>
                  </a:rPr>
                  <a:t>방향 변화</a:t>
                </a:r>
                <a:r>
                  <a:rPr lang="en-US" altLang="ko-KR" b="0" dirty="0">
                    <a:latin typeface="Söhne"/>
                  </a:rPr>
                  <a:t>,</a:t>
                </a:r>
                <a:r>
                  <a:rPr lang="ko-KR" altLang="en-US" b="0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latin typeface="Söhne"/>
                  </a:rPr>
                  <a:t>,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  <a:p>
                <a:pPr lvl="2">
                  <a:spcBef>
                    <a:spcPts val="0"/>
                  </a:spcBef>
                </a:pPr>
                <a:endParaRPr lang="en-US" altLang="ko-KR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0" dirty="0">
                  <a:latin typeface="Söhne"/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5199A18A-CD2A-0968-1E5F-3336618A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2F87A-3753-CB78-724A-40CF2A1653C4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5D82D-50DF-F09E-C941-3013B158072B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1EF99-9C20-F193-99B6-C6B422D5056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7" name="그림 6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C00577A-00E8-3B0C-E38D-21B0EAEB5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8" name="그림 7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FE19F601-9C3C-52A2-4487-2D8E8A2C4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9" name="그림 8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08446B49-BBD2-1A1E-F683-A479CF588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0" name="그림 9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2253446E-5875-EFB5-CAEE-402D2EF59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3" name="그림 1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3A66B13-B7C5-1404-9477-2EC5387EF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6" name="그림 15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4BE1BAE8-4BF7-274B-E39D-1D4865B77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75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Shearing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Söhne"/>
                  </a:rPr>
                  <a:t>방향 변화</a:t>
                </a:r>
                <a:r>
                  <a:rPr lang="en-US" altLang="ko-KR" b="0" dirty="0">
                    <a:latin typeface="Söhne"/>
                  </a:rPr>
                  <a:t>,</a:t>
                </a:r>
                <a:r>
                  <a:rPr lang="ko-KR" altLang="en-US" b="0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latin typeface="Söhne"/>
                  </a:rPr>
                  <a:t>,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  <a:p>
                <a:pPr lvl="2">
                  <a:spcBef>
                    <a:spcPts val="0"/>
                  </a:spcBef>
                </a:pPr>
                <a:endParaRPr lang="en-US" altLang="ko-KR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0" dirty="0">
                  <a:latin typeface="Söhne"/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5199A18A-CD2A-0968-1E5F-3336618A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2F87A-3753-CB78-724A-40CF2A1653C4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5D82D-50DF-F09E-C941-3013B158072B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1EF99-9C20-F193-99B6-C6B422D5056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7" name="그림 6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C00577A-00E8-3B0C-E38D-21B0EAEB5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8" name="그림 7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FE19F601-9C3C-52A2-4487-2D8E8A2C4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9" name="그림 8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08446B49-BBD2-1A1E-F683-A479CF588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0" name="그림 9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2253446E-5875-EFB5-CAEE-402D2EF59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3" name="그림 1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3A66B13-B7C5-1404-9477-2EC5387EF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6" name="그림 15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4BE1BAE8-4BF7-274B-E39D-1D4865B77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2" name="그림 11" descr="흑백, 신발, 스니커즈, 신발류이(가) 표시된 사진&#10;&#10;자동 생성된 설명">
            <a:extLst>
              <a:ext uri="{FF2B5EF4-FFF2-40B4-BE49-F238E27FC236}">
                <a16:creationId xmlns:a16="http://schemas.microsoft.com/office/drawing/2014/main" id="{58903290-8289-89AE-0DB9-0F762BD02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82411"/>
            <a:ext cx="3251200" cy="3251200"/>
          </a:xfrm>
          <a:prstGeom prst="rect">
            <a:avLst/>
          </a:prstGeom>
        </p:spPr>
      </p:pic>
      <p:pic>
        <p:nvPicPr>
          <p:cNvPr id="15" name="그림 14" descr="흑백, 신발, 스니커즈, 신발류이(가) 표시된 사진&#10;&#10;자동 생성된 설명">
            <a:extLst>
              <a:ext uri="{FF2B5EF4-FFF2-40B4-BE49-F238E27FC236}">
                <a16:creationId xmlns:a16="http://schemas.microsoft.com/office/drawing/2014/main" id="{510A064E-19DC-AD4F-910F-E98D773485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98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23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Shearing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y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Söhne"/>
                  </a:rPr>
                  <a:t>방향 변화</a:t>
                </a:r>
                <a:r>
                  <a:rPr lang="en-US" altLang="ko-KR" b="0" dirty="0">
                    <a:latin typeface="Söhne"/>
                  </a:rPr>
                  <a:t>,</a:t>
                </a:r>
                <a:r>
                  <a:rPr lang="ko-KR" altLang="en-US" b="0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latin typeface="Söhne"/>
                  </a:rPr>
                  <a:t>,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  <a:p>
                <a:pPr lvl="2">
                  <a:spcBef>
                    <a:spcPts val="0"/>
                  </a:spcBef>
                </a:pPr>
                <a:endParaRPr lang="en-US" altLang="ko-KR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0" dirty="0">
                  <a:latin typeface="Söhne"/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6"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5199A18A-CD2A-0968-1E5F-3336618A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2F87A-3753-CB78-724A-40CF2A1653C4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5D82D-50DF-F09E-C941-3013B158072B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1EF99-9C20-F193-99B6-C6B422D5056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7" name="그림 6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C00577A-00E8-3B0C-E38D-21B0EAEB5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8" name="그림 7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FE19F601-9C3C-52A2-4487-2D8E8A2C4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9" name="그림 8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08446B49-BBD2-1A1E-F683-A479CF588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0" name="그림 9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2253446E-5875-EFB5-CAEE-402D2EF59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3" name="그림 1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3A66B13-B7C5-1404-9477-2EC5387EF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6" name="그림 15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4BE1BAE8-4BF7-274B-E39D-1D4865B77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2" name="그림 11" descr="흑백, 신발, 스니커즈, 신발류이(가) 표시된 사진&#10;&#10;자동 생성된 설명">
            <a:extLst>
              <a:ext uri="{FF2B5EF4-FFF2-40B4-BE49-F238E27FC236}">
                <a16:creationId xmlns:a16="http://schemas.microsoft.com/office/drawing/2014/main" id="{58903290-8289-89AE-0DB9-0F762BD02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82411"/>
            <a:ext cx="3251200" cy="3251200"/>
          </a:xfrm>
          <a:prstGeom prst="rect">
            <a:avLst/>
          </a:prstGeom>
        </p:spPr>
      </p:pic>
      <p:pic>
        <p:nvPicPr>
          <p:cNvPr id="15" name="그림 14" descr="흑백, 신발, 스니커즈, 신발류이(가) 표시된 사진&#10;&#10;자동 생성된 설명">
            <a:extLst>
              <a:ext uri="{FF2B5EF4-FFF2-40B4-BE49-F238E27FC236}">
                <a16:creationId xmlns:a16="http://schemas.microsoft.com/office/drawing/2014/main" id="{510A064E-19DC-AD4F-910F-E98D773485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9835"/>
            <a:ext cx="3251200" cy="3251200"/>
          </a:xfrm>
          <a:prstGeom prst="rect">
            <a:avLst/>
          </a:prstGeom>
        </p:spPr>
      </p:pic>
      <p:pic>
        <p:nvPicPr>
          <p:cNvPr id="14" name="그림 13" descr="의류, 머리장식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101C9C32-AF78-4A04-9065-673CF34AE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73658"/>
            <a:ext cx="3251200" cy="3251200"/>
          </a:xfrm>
          <a:prstGeom prst="rect">
            <a:avLst/>
          </a:prstGeom>
        </p:spPr>
      </p:pic>
      <p:pic>
        <p:nvPicPr>
          <p:cNvPr id="18" name="그림 17" descr="의류, 머리장식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0ED13EB4-BB47-F2A2-589A-6F4E49AE5D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5925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16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Backward warping</a:t>
            </a:r>
            <a:r>
              <a:rPr lang="ko-KR" altLang="en-US"/>
              <a:t> 구현</a:t>
            </a:r>
            <a:endParaRPr lang="en-US" altLang="ko-KR">
              <a:solidFill>
                <a:srgbClr val="FF0000"/>
              </a:solidFill>
            </a:endParaRPr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59426-767D-B6A9-FE47-68308D969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1340768"/>
            <a:ext cx="4666660" cy="51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8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Warping </a:t>
            </a:r>
            <a:r>
              <a:rPr lang="ko-KR" altLang="en-US" dirty="0"/>
              <a:t>과정을 진행하면 이미지 잘림 현상이 나타남</a:t>
            </a:r>
            <a:r>
              <a:rPr lang="en-US" altLang="ko-KR" dirty="0"/>
              <a:t>. 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따라서 결과 이미지의 크기를 구해서 보정해야 함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C42AAC-9BAA-A0A6-0C36-9F5E0514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087651"/>
            <a:ext cx="3636360" cy="37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66DA31-DFB1-8028-3E83-CCCF0A9A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272" y="2087651"/>
            <a:ext cx="3648264" cy="37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AD6EBB-F8FA-1569-AB92-77A19198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632" y="2087845"/>
            <a:ext cx="3636360" cy="3779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685AF8-FB53-81AC-614A-00CEB8831AA7}"/>
              </a:ext>
            </a:extLst>
          </p:cNvPr>
          <p:cNvSpPr txBox="1"/>
          <p:nvPr/>
        </p:nvSpPr>
        <p:spPr>
          <a:xfrm>
            <a:off x="1127448" y="5916248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Input</a:t>
            </a:r>
            <a:r>
              <a:rPr lang="ko-KR" altLang="en-US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Image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86439-832E-7275-2B07-D5E64AF7C39F}"/>
              </a:ext>
            </a:extLst>
          </p:cNvPr>
          <p:cNvSpPr txBox="1"/>
          <p:nvPr/>
        </p:nvSpPr>
        <p:spPr>
          <a:xfrm>
            <a:off x="4821278" y="5939988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lt"/>
                <a:cs typeface="Times New Roman" panose="02020603050405020304" pitchFamily="18" charset="0"/>
              </a:rPr>
              <a:t>보정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X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8AFD9-535B-93D3-66D7-B36FA39D3374}"/>
              </a:ext>
            </a:extLst>
          </p:cNvPr>
          <p:cNvSpPr txBox="1"/>
          <p:nvPr/>
        </p:nvSpPr>
        <p:spPr>
          <a:xfrm>
            <a:off x="8515108" y="5916248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lt"/>
                <a:cs typeface="Times New Roman" panose="02020603050405020304" pitchFamily="18" charset="0"/>
              </a:rPr>
              <a:t>보정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O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3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Backward warping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이미지의 변환 시 잘림 현상 분석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/>
                  <a:t>Recap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–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Rotation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4A2B1EC6-AB50-B3A2-6F75-A19813B9F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2486414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823DE3-086D-6C24-737F-1E6E34EC89D9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0654A9-43DF-77B0-81F9-A889612DFE35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2414CE-F140-43C9-2093-B9E7D441C58A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2414CE-F140-43C9-2093-B9E7D441C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A7367D-609E-CDE7-ED93-A0C847E4CD83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A7367D-609E-CDE7-ED93-A0C847E4C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A0BC6E-FF7D-75A5-DFAF-362CCF2F79EC}"/>
              </a:ext>
            </a:extLst>
          </p:cNvPr>
          <p:cNvCxnSpPr>
            <a:cxnSpLocks/>
          </p:cNvCxnSpPr>
          <p:nvPr/>
        </p:nvCxnSpPr>
        <p:spPr>
          <a:xfrm>
            <a:off x="4821559" y="2527701"/>
            <a:ext cx="5378897" cy="2125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호 14">
            <a:extLst>
              <a:ext uri="{FF2B5EF4-FFF2-40B4-BE49-F238E27FC236}">
                <a16:creationId xmlns:a16="http://schemas.microsoft.com/office/drawing/2014/main" id="{61CC2E99-8D8D-F618-B24A-06A986E488BF}"/>
              </a:ext>
            </a:extLst>
          </p:cNvPr>
          <p:cNvSpPr/>
          <p:nvPr/>
        </p:nvSpPr>
        <p:spPr>
          <a:xfrm>
            <a:off x="6729529" y="2628363"/>
            <a:ext cx="2686457" cy="2738024"/>
          </a:xfrm>
          <a:prstGeom prst="arc">
            <a:avLst>
              <a:gd name="adj1" fmla="val 16200000"/>
              <a:gd name="adj2" fmla="val 23995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7E4EC7-B8C3-4AA2-2BC9-C208729CF378}"/>
                  </a:ext>
                </a:extLst>
              </p:cNvPr>
              <p:cNvSpPr txBox="1"/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7E4EC7-B8C3-4AA2-2BC9-C208729C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4B920A-88BA-4700-CED2-71276A1B2DA6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DC9E70-DD01-FB61-01B1-1165E95F0258}"/>
              </a:ext>
            </a:extLst>
          </p:cNvPr>
          <p:cNvSpPr/>
          <p:nvPr/>
        </p:nvSpPr>
        <p:spPr>
          <a:xfrm>
            <a:off x="9788165" y="3025588"/>
            <a:ext cx="569651" cy="55073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D51E0-5354-9AB7-7AFD-B2D85D5EB15D}"/>
              </a:ext>
            </a:extLst>
          </p:cNvPr>
          <p:cNvSpPr txBox="1"/>
          <p:nvPr/>
        </p:nvSpPr>
        <p:spPr>
          <a:xfrm>
            <a:off x="10506057" y="31162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기존</a:t>
            </a:r>
            <a:r>
              <a:rPr kumimoji="1" lang="ko-KR" altLang="en-US" dirty="0"/>
              <a:t> 좌표계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17437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Backward warping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이미지의 변환 시 잘림 현상 분석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 b="1" dirty="0">
                    <a:solidFill>
                      <a:schemeClr val="tx1"/>
                    </a:solidFill>
                  </a:rPr>
                  <a:t>예시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–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Rotation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C5309149-A8A2-DDCC-8DFD-1492445B4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E0F88A8-25D9-EFC4-C879-0EC269A73A0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68A1AD5-D503-BE73-25D9-FE217076374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E4472E-909E-D892-0609-23FE12196065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E4472E-909E-D892-0609-23FE12196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67470-114D-891D-2635-FD6521FE2656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67470-114D-891D-2635-FD6521FE2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84CD4C-8E29-6BB8-9B74-E0B3E010C31A}"/>
              </a:ext>
            </a:extLst>
          </p:cNvPr>
          <p:cNvCxnSpPr>
            <a:cxnSpLocks/>
          </p:cNvCxnSpPr>
          <p:nvPr/>
        </p:nvCxnSpPr>
        <p:spPr>
          <a:xfrm>
            <a:off x="4821559" y="2527701"/>
            <a:ext cx="5450905" cy="1979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호 17">
            <a:extLst>
              <a:ext uri="{FF2B5EF4-FFF2-40B4-BE49-F238E27FC236}">
                <a16:creationId xmlns:a16="http://schemas.microsoft.com/office/drawing/2014/main" id="{FADFB1E6-BAB5-F686-2013-3B693B708453}"/>
              </a:ext>
            </a:extLst>
          </p:cNvPr>
          <p:cNvSpPr/>
          <p:nvPr/>
        </p:nvSpPr>
        <p:spPr>
          <a:xfrm>
            <a:off x="6729529" y="2628363"/>
            <a:ext cx="2686457" cy="2738024"/>
          </a:xfrm>
          <a:prstGeom prst="arc">
            <a:avLst>
              <a:gd name="adj1" fmla="val 16200000"/>
              <a:gd name="adj2" fmla="val 23995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7CD678-D725-7D58-163C-C74C2274445B}"/>
                  </a:ext>
                </a:extLst>
              </p:cNvPr>
              <p:cNvSpPr txBox="1"/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7CD678-D725-7D58-163C-C74C22744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A8B142-0757-F861-34D1-A5920B11CD52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B131D2-001D-DFC2-A415-32A9DD5F7C54}"/>
              </a:ext>
            </a:extLst>
          </p:cNvPr>
          <p:cNvSpPr/>
          <p:nvPr/>
        </p:nvSpPr>
        <p:spPr>
          <a:xfrm>
            <a:off x="9788165" y="3025588"/>
            <a:ext cx="569651" cy="55073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FE300-2DF6-5C0F-1A66-AAAAF1DD1459}"/>
              </a:ext>
            </a:extLst>
          </p:cNvPr>
          <p:cNvSpPr txBox="1"/>
          <p:nvPr/>
        </p:nvSpPr>
        <p:spPr>
          <a:xfrm>
            <a:off x="10506057" y="31162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기존</a:t>
            </a:r>
            <a:r>
              <a:rPr kumimoji="1" lang="ko-KR" altLang="en-US" dirty="0"/>
              <a:t> 좌표계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155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목차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공지사항</a:t>
                </a:r>
                <a:endParaRPr lang="en-US" altLang="ko-KR" dirty="0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공개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/>
                  <a:t>이번주 중으로 </a:t>
                </a:r>
                <a:r>
                  <a:rPr lang="en-US" altLang="ko-KR"/>
                  <a:t>Otus algorithm</a:t>
                </a:r>
                <a:r>
                  <a:rPr lang="ko-KR" altLang="en-US"/>
                  <a:t>까지 과제 채점 진행</a:t>
                </a:r>
                <a:endParaRPr lang="en-US" altLang="ko-KR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/>
                  <a:t>채점은 </a:t>
                </a:r>
                <a:r>
                  <a:rPr lang="ko-KR" altLang="en-US" dirty="0"/>
                  <a:t>기본적으로 각 주차 별 채점 기준표에 의거하여 각 분반 조교가 채점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 dirty="0"/>
                  <a:t>과제 채점에 대한 문의 사항은 각 분반 조교에게 문의 </a:t>
                </a: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</a:t>
                </a:r>
                <a:endParaRPr lang="en-US" altLang="ko-KR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/>
                  <a:t>과제 </a:t>
                </a:r>
                <a:r>
                  <a:rPr lang="en-US" altLang="ko-KR"/>
                  <a:t>Copy</a:t>
                </a:r>
                <a:r>
                  <a:rPr lang="ko-KR" altLang="en-US"/>
                  <a:t> 관련 공지</a:t>
                </a:r>
                <a:endParaRPr lang="en-US" altLang="ko-KR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/>
                  <a:t>과제 </a:t>
                </a:r>
                <a:r>
                  <a:rPr lang="en-US" altLang="ko-KR"/>
                  <a:t>Copy</a:t>
                </a:r>
                <a:r>
                  <a:rPr lang="ko-KR" altLang="en-US"/>
                  <a:t>와 관련하여 과제를 함께 진행하였을 경우 보고서에 같이 과제를 진행한 학부생 학번 기입</a:t>
                </a:r>
                <a:endParaRPr lang="en-US" altLang="ko-KR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/>
                  <a:t>과제 점수 문의는 메일 또는 수업시간 이후 질문시간을 이용</a:t>
                </a:r>
                <a:r>
                  <a:rPr lang="en-US" altLang="ko-KR"/>
                  <a:t>.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2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762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이미지의 변환 시 잘림 현상 분석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이미지를 변환 시킨 다는 것은 기본적으로 좌표계를 변환 시킨 다는 것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기존 좌표계에서 본다면 변환된 좌표 값들은 기존 좌표계의 영역 밖일 수 있음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A386FDDA-6504-19D0-4AFF-171D7885D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1A26448-88F9-59DC-A7E8-B647645FBC47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B5DD29-909A-45B4-A4CA-7C9C7F9C7ABE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74E30-31DD-BFB9-6922-563DE75FD6BB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74E30-31DD-BFB9-6922-563DE75FD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4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7707-F2D7-16DE-0465-AEABD03400AE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7707-F2D7-16DE-0465-AEABD034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5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2C2634-7E28-5640-F7FD-1289C2CC29F5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4378D5-70BF-E913-53F5-560F4991DE83}"/>
              </a:ext>
            </a:extLst>
          </p:cNvPr>
          <p:cNvSpPr/>
          <p:nvPr/>
        </p:nvSpPr>
        <p:spPr>
          <a:xfrm>
            <a:off x="9338548" y="3225643"/>
            <a:ext cx="569651" cy="55073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D13A3-DE9F-E7CC-49A0-68BFB80EA96A}"/>
              </a:ext>
            </a:extLst>
          </p:cNvPr>
          <p:cNvSpPr txBox="1"/>
          <p:nvPr/>
        </p:nvSpPr>
        <p:spPr>
          <a:xfrm>
            <a:off x="10056440" y="33163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기존</a:t>
            </a:r>
            <a:r>
              <a:rPr kumimoji="1" lang="ko-KR" altLang="en-US" dirty="0"/>
              <a:t> 좌표계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2F8AAA-DD78-C71E-5DEA-963DF424AC18}"/>
              </a:ext>
            </a:extLst>
          </p:cNvPr>
          <p:cNvSpPr/>
          <p:nvPr/>
        </p:nvSpPr>
        <p:spPr>
          <a:xfrm>
            <a:off x="9338548" y="3961601"/>
            <a:ext cx="569651" cy="5507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CE38E7-7410-B9E2-453D-2EFCD981CA51}"/>
              </a:ext>
            </a:extLst>
          </p:cNvPr>
          <p:cNvSpPr txBox="1"/>
          <p:nvPr/>
        </p:nvSpPr>
        <p:spPr>
          <a:xfrm>
            <a:off x="10056440" y="405230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변환</a:t>
            </a:r>
            <a:r>
              <a:rPr kumimoji="1" lang="ko-KR" altLang="en-US" dirty="0"/>
              <a:t>  좌표계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7190AD-F5C7-2692-9878-8EA6C25FFE51}"/>
              </a:ext>
            </a:extLst>
          </p:cNvPr>
          <p:cNvSpPr/>
          <p:nvPr/>
        </p:nvSpPr>
        <p:spPr>
          <a:xfrm>
            <a:off x="3696642" y="2547259"/>
            <a:ext cx="4167106" cy="414616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8506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이미지의 변환 시 잘림 현상 분석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>
                <a:solidFill>
                  <a:srgbClr val="FF0000"/>
                </a:solidFill>
              </a:rPr>
              <a:t>이미지에서의 좌표는 모두 양의 정수</a:t>
            </a:r>
            <a:r>
              <a:rPr lang="ko-KR" altLang="en-US" dirty="0"/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변환된 좌표 값들은 음수이거나 기존 좌표계의 최댓값을 초과할 수 있음</a:t>
            </a:r>
            <a:endParaRPr lang="en-US" altLang="ko-KR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r>
              <a:rPr lang="ko-KR" altLang="en-US" dirty="0"/>
              <a:t>그에 따라서 자연스럽게 변환된 이미지의 크기도 달라짐</a:t>
            </a:r>
            <a:endParaRPr lang="en-US" altLang="ko-KR" dirty="0"/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A386FDDA-6504-19D0-4AFF-171D7885D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74E30-31DD-BFB9-6922-563DE75FD6BB}"/>
                  </a:ext>
                </a:extLst>
              </p:cNvPr>
              <p:cNvSpPr txBox="1"/>
              <p:nvPr/>
            </p:nvSpPr>
            <p:spPr>
              <a:xfrm>
                <a:off x="8246578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74E30-31DD-BFB9-6922-563DE75FD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78" y="2337291"/>
                <a:ext cx="354569" cy="378052"/>
              </a:xfrm>
              <a:prstGeom prst="rect">
                <a:avLst/>
              </a:prstGeom>
              <a:blipFill>
                <a:blip r:embed="rId4"/>
                <a:stretch>
                  <a:fillRect r="-55172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7707-F2D7-16DE-0465-AEABD03400AE}"/>
                  </a:ext>
                </a:extLst>
              </p:cNvPr>
              <p:cNvSpPr txBox="1"/>
              <p:nvPr/>
            </p:nvSpPr>
            <p:spPr>
              <a:xfrm>
                <a:off x="3130719" y="6193063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7707-F2D7-16DE-0465-AEABD034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19" y="6193063"/>
                <a:ext cx="576064" cy="376385"/>
              </a:xfrm>
              <a:prstGeom prst="rect">
                <a:avLst/>
              </a:prstGeom>
              <a:blipFill>
                <a:blip r:embed="rId5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2F8AAA-DD78-C71E-5DEA-963DF424AC18}"/>
              </a:ext>
            </a:extLst>
          </p:cNvPr>
          <p:cNvSpPr/>
          <p:nvPr/>
        </p:nvSpPr>
        <p:spPr>
          <a:xfrm>
            <a:off x="9338548" y="3961601"/>
            <a:ext cx="569651" cy="5507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CE38E7-7410-B9E2-453D-2EFCD981CA51}"/>
              </a:ext>
            </a:extLst>
          </p:cNvPr>
          <p:cNvSpPr txBox="1"/>
          <p:nvPr/>
        </p:nvSpPr>
        <p:spPr>
          <a:xfrm>
            <a:off x="10056440" y="405230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변환</a:t>
            </a:r>
            <a:r>
              <a:rPr kumimoji="1" lang="ko-KR" altLang="en-US" dirty="0"/>
              <a:t>  좌표계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7190AD-F5C7-2692-9878-8EA6C25FFE51}"/>
              </a:ext>
            </a:extLst>
          </p:cNvPr>
          <p:cNvSpPr/>
          <p:nvPr/>
        </p:nvSpPr>
        <p:spPr>
          <a:xfrm>
            <a:off x="3696642" y="2547259"/>
            <a:ext cx="4167106" cy="414616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B5DD29-909A-45B4-A4CA-7C9C7F9C7ABE}"/>
              </a:ext>
            </a:extLst>
          </p:cNvPr>
          <p:cNvCxnSpPr>
            <a:cxnSpLocks/>
          </p:cNvCxnSpPr>
          <p:nvPr/>
        </p:nvCxnSpPr>
        <p:spPr>
          <a:xfrm>
            <a:off x="3696642" y="2526317"/>
            <a:ext cx="0" cy="433168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2E0703-04E5-FD11-A5FE-5A2F40744FD1}"/>
              </a:ext>
            </a:extLst>
          </p:cNvPr>
          <p:cNvCxnSpPr>
            <a:cxnSpLocks/>
          </p:cNvCxnSpPr>
          <p:nvPr/>
        </p:nvCxnSpPr>
        <p:spPr>
          <a:xfrm>
            <a:off x="3696642" y="2543091"/>
            <a:ext cx="4415582" cy="416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5CB657-39FA-302F-5EBC-083D689E8E77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09E906-5132-B4E9-2313-5B143CD4691D}"/>
              </a:ext>
            </a:extLst>
          </p:cNvPr>
          <p:cNvSpPr/>
          <p:nvPr/>
        </p:nvSpPr>
        <p:spPr>
          <a:xfrm>
            <a:off x="9338548" y="3225643"/>
            <a:ext cx="569651" cy="55073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5E8CA-5A51-3B02-E8DF-324F70A368D8}"/>
              </a:ext>
            </a:extLst>
          </p:cNvPr>
          <p:cNvSpPr txBox="1"/>
          <p:nvPr/>
        </p:nvSpPr>
        <p:spPr>
          <a:xfrm>
            <a:off x="10056440" y="33163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기존</a:t>
            </a:r>
            <a:r>
              <a:rPr kumimoji="1" lang="ko-KR" altLang="en-US" dirty="0"/>
              <a:t> 좌표계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7909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보정과정은 다음과 같이 진행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65251839-85A3-AEE8-1CD3-ED68CC5F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5C68C-613E-2142-B8DB-F9C965E12F0C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8AF97B65-0B46-F8C7-3AFF-FB982BB7C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7130016" y="2638818"/>
            <a:ext cx="3251200" cy="3251200"/>
          </a:xfrm>
          <a:prstGeom prst="rect">
            <a:avLst/>
          </a:prstGeom>
        </p:spPr>
      </p:pic>
      <p:sp>
        <p:nvSpPr>
          <p:cNvPr id="10" name="원형: 비어 있음 12">
            <a:extLst>
              <a:ext uri="{FF2B5EF4-FFF2-40B4-BE49-F238E27FC236}">
                <a16:creationId xmlns:a16="http://schemas.microsoft.com/office/drawing/2014/main" id="{234FDBE9-E603-AF44-E40A-899F8017FA79}"/>
              </a:ext>
            </a:extLst>
          </p:cNvPr>
          <p:cNvSpPr/>
          <p:nvPr/>
        </p:nvSpPr>
        <p:spPr>
          <a:xfrm>
            <a:off x="767408" y="2420888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원형: 비어 있음 12">
            <a:extLst>
              <a:ext uri="{FF2B5EF4-FFF2-40B4-BE49-F238E27FC236}">
                <a16:creationId xmlns:a16="http://schemas.microsoft.com/office/drawing/2014/main" id="{BB6F9BDE-9198-0400-5777-121E4A0A62C0}"/>
              </a:ext>
            </a:extLst>
          </p:cNvPr>
          <p:cNvSpPr/>
          <p:nvPr/>
        </p:nvSpPr>
        <p:spPr>
          <a:xfrm>
            <a:off x="820907" y="5656966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원형: 비어 있음 12">
            <a:extLst>
              <a:ext uri="{FF2B5EF4-FFF2-40B4-BE49-F238E27FC236}">
                <a16:creationId xmlns:a16="http://schemas.microsoft.com/office/drawing/2014/main" id="{23364820-C8E5-3B7F-7594-9689194C2FE8}"/>
              </a:ext>
            </a:extLst>
          </p:cNvPr>
          <p:cNvSpPr/>
          <p:nvPr/>
        </p:nvSpPr>
        <p:spPr>
          <a:xfrm>
            <a:off x="4018608" y="2420888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원형: 비어 있음 12">
            <a:extLst>
              <a:ext uri="{FF2B5EF4-FFF2-40B4-BE49-F238E27FC236}">
                <a16:creationId xmlns:a16="http://schemas.microsoft.com/office/drawing/2014/main" id="{1AE7AB74-14BA-3773-4ADE-2CD12A7405C8}"/>
              </a:ext>
            </a:extLst>
          </p:cNvPr>
          <p:cNvSpPr/>
          <p:nvPr/>
        </p:nvSpPr>
        <p:spPr>
          <a:xfrm>
            <a:off x="4011514" y="5672088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원형: 비어 있음 12">
            <a:extLst>
              <a:ext uri="{FF2B5EF4-FFF2-40B4-BE49-F238E27FC236}">
                <a16:creationId xmlns:a16="http://schemas.microsoft.com/office/drawing/2014/main" id="{6224963D-87F9-239E-FF91-C368D389A44B}"/>
              </a:ext>
            </a:extLst>
          </p:cNvPr>
          <p:cNvSpPr/>
          <p:nvPr/>
        </p:nvSpPr>
        <p:spPr>
          <a:xfrm>
            <a:off x="7680176" y="2036849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원형: 비어 있음 12">
            <a:extLst>
              <a:ext uri="{FF2B5EF4-FFF2-40B4-BE49-F238E27FC236}">
                <a16:creationId xmlns:a16="http://schemas.microsoft.com/office/drawing/2014/main" id="{D007747B-158C-C438-D008-203AD7B6C7B4}"/>
              </a:ext>
            </a:extLst>
          </p:cNvPr>
          <p:cNvSpPr/>
          <p:nvPr/>
        </p:nvSpPr>
        <p:spPr>
          <a:xfrm>
            <a:off x="6552517" y="5085184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원형: 비어 있음 12">
            <a:extLst>
              <a:ext uri="{FF2B5EF4-FFF2-40B4-BE49-F238E27FC236}">
                <a16:creationId xmlns:a16="http://schemas.microsoft.com/office/drawing/2014/main" id="{2EB6B101-16D1-E815-4675-89C86D83EB22}"/>
              </a:ext>
            </a:extLst>
          </p:cNvPr>
          <p:cNvSpPr/>
          <p:nvPr/>
        </p:nvSpPr>
        <p:spPr>
          <a:xfrm>
            <a:off x="10670683" y="3212976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12">
            <a:extLst>
              <a:ext uri="{FF2B5EF4-FFF2-40B4-BE49-F238E27FC236}">
                <a16:creationId xmlns:a16="http://schemas.microsoft.com/office/drawing/2014/main" id="{8FC68011-4E5A-6D07-E767-E04F1472A941}"/>
              </a:ext>
            </a:extLst>
          </p:cNvPr>
          <p:cNvSpPr/>
          <p:nvPr/>
        </p:nvSpPr>
        <p:spPr>
          <a:xfrm>
            <a:off x="9552384" y="6237240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671005-0EF3-98E6-64C3-F8E0AA6BCF3E}"/>
              </a:ext>
            </a:extLst>
          </p:cNvPr>
          <p:cNvSpPr/>
          <p:nvPr/>
        </p:nvSpPr>
        <p:spPr>
          <a:xfrm>
            <a:off x="909824" y="2563304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582BF2-941F-D791-E257-C0D7C9542648}"/>
              </a:ext>
            </a:extLst>
          </p:cNvPr>
          <p:cNvSpPr/>
          <p:nvPr/>
        </p:nvSpPr>
        <p:spPr>
          <a:xfrm>
            <a:off x="6700663" y="2182482"/>
            <a:ext cx="4167106" cy="414616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호 43">
            <a:extLst>
              <a:ext uri="{FF2B5EF4-FFF2-40B4-BE49-F238E27FC236}">
                <a16:creationId xmlns:a16="http://schemas.microsoft.com/office/drawing/2014/main" id="{8A642CBE-E78B-0F72-B018-87E7F891718A}"/>
              </a:ext>
            </a:extLst>
          </p:cNvPr>
          <p:cNvSpPr/>
          <p:nvPr/>
        </p:nvSpPr>
        <p:spPr>
          <a:xfrm>
            <a:off x="909825" y="1628800"/>
            <a:ext cx="6929218" cy="1584176"/>
          </a:xfrm>
          <a:prstGeom prst="arc">
            <a:avLst>
              <a:gd name="adj1" fmla="val 10797222"/>
              <a:gd name="adj2" fmla="val 0"/>
            </a:avLst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호 44">
            <a:extLst>
              <a:ext uri="{FF2B5EF4-FFF2-40B4-BE49-F238E27FC236}">
                <a16:creationId xmlns:a16="http://schemas.microsoft.com/office/drawing/2014/main" id="{D684C704-5794-4756-1C5D-25D363E800A1}"/>
              </a:ext>
            </a:extLst>
          </p:cNvPr>
          <p:cNvSpPr/>
          <p:nvPr/>
        </p:nvSpPr>
        <p:spPr>
          <a:xfrm>
            <a:off x="-2128256" y="2557655"/>
            <a:ext cx="12855603" cy="1373962"/>
          </a:xfrm>
          <a:prstGeom prst="arc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호 45">
            <a:extLst>
              <a:ext uri="{FF2B5EF4-FFF2-40B4-BE49-F238E27FC236}">
                <a16:creationId xmlns:a16="http://schemas.microsoft.com/office/drawing/2014/main" id="{B1F95E3A-9A7E-1D39-F588-80ED78B0BC21}"/>
              </a:ext>
            </a:extLst>
          </p:cNvPr>
          <p:cNvSpPr/>
          <p:nvPr/>
        </p:nvSpPr>
        <p:spPr>
          <a:xfrm flipV="1">
            <a:off x="-4605155" y="4573879"/>
            <a:ext cx="11277218" cy="1332552"/>
          </a:xfrm>
          <a:prstGeom prst="arc">
            <a:avLst/>
          </a:prstGeom>
          <a:ln w="38100">
            <a:solidFill>
              <a:srgbClr val="00206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호 46">
            <a:extLst>
              <a:ext uri="{FF2B5EF4-FFF2-40B4-BE49-F238E27FC236}">
                <a16:creationId xmlns:a16="http://schemas.microsoft.com/office/drawing/2014/main" id="{95A6368F-07D0-AE9A-DC6D-F7E0C8DF8D42}"/>
              </a:ext>
            </a:extLst>
          </p:cNvPr>
          <p:cNvSpPr/>
          <p:nvPr/>
        </p:nvSpPr>
        <p:spPr>
          <a:xfrm>
            <a:off x="-1248816" y="5906431"/>
            <a:ext cx="10729192" cy="951569"/>
          </a:xfrm>
          <a:prstGeom prst="arc">
            <a:avLst/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1C6BCE2-4ED0-7D40-E15F-9109923E04AC}"/>
              </a:ext>
            </a:extLst>
          </p:cNvPr>
          <p:cNvCxnSpPr>
            <a:cxnSpLocks/>
          </p:cNvCxnSpPr>
          <p:nvPr/>
        </p:nvCxnSpPr>
        <p:spPr>
          <a:xfrm>
            <a:off x="4439816" y="4221088"/>
            <a:ext cx="20162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ABEF3D-5C68-C4AC-DE7A-301CAA82D250}"/>
                  </a:ext>
                </a:extLst>
              </p:cNvPr>
              <p:cNvSpPr txBox="1"/>
              <p:nvPr/>
            </p:nvSpPr>
            <p:spPr>
              <a:xfrm>
                <a:off x="4462046" y="3568415"/>
                <a:ext cx="18310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R" b="0" dirty="0"/>
                  <a:t> </a:t>
                </a:r>
                <a:r>
                  <a:rPr kumimoji="1" lang="ko-KR" altLang="en-US" b="0" dirty="0"/>
                  <a:t>행렬</a:t>
                </a:r>
                <a:endParaRPr kumimoji="1" lang="en-US" altLang="ko-KR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→(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ABEF3D-5C68-C4AC-DE7A-301CAA82D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046" y="3568415"/>
                <a:ext cx="1831079" cy="646331"/>
              </a:xfrm>
              <a:prstGeom prst="rect">
                <a:avLst/>
              </a:prstGeom>
              <a:blipFill>
                <a:blip r:embed="rId4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813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개의 점의 좌표를 통해 변환된 좌표의 최대 최소 값을 알 수 있으므로 이미지 크기를 추정할 수 있음</a:t>
            </a: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FE870C-D522-9E99-D79D-C86470883B10}"/>
                  </a:ext>
                </a:extLst>
              </p:cNvPr>
              <p:cNvSpPr txBox="1"/>
              <p:nvPr/>
            </p:nvSpPr>
            <p:spPr>
              <a:xfrm>
                <a:off x="6744072" y="2411596"/>
                <a:ext cx="52085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1.</a:t>
                </a:r>
                <a:r>
                  <a:rPr kumimoji="1" lang="ko-KR" altLang="en-US" dirty="0"/>
                  <a:t> 이미지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4</a:t>
                </a:r>
                <a:r>
                  <a:rPr kumimoji="1" lang="ko-KR" altLang="en-US" dirty="0"/>
                  <a:t>개의 끝점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또는 </a:t>
                </a:r>
                <a:r>
                  <a:rPr kumimoji="1" lang="en-US" altLang="ko-KR" dirty="0"/>
                  <a:t>ROI(Region of Interest)</a:t>
                </a:r>
                <a:r>
                  <a:rPr kumimoji="1" lang="ko-KR" altLang="en-US" dirty="0"/>
                  <a:t>의 좌표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1" lang="ko-KR" altLang="en-US" b="0" dirty="0"/>
                  <a:t>에서 변환 행렬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ko-KR" altLang="en-US" b="0" dirty="0"/>
                  <a:t>에 의해 그에 해당하는 변환 좌표를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1"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1" lang="ko-KR" altLang="en-US" b="0" dirty="0" err="1"/>
                  <a:t>라고</a:t>
                </a:r>
                <a:r>
                  <a:rPr kumimoji="1" lang="ko-KR" altLang="en-US" b="0" dirty="0"/>
                  <a:t> 한다면</a:t>
                </a:r>
                <a:r>
                  <a:rPr kumimoji="1" lang="en-US" altLang="ko-KR" b="0" dirty="0"/>
                  <a:t>,</a:t>
                </a:r>
                <a:r>
                  <a:rPr kumimoji="1" lang="ko-KR" altLang="en-US" b="0" dirty="0"/>
                  <a:t> </a:t>
                </a:r>
                <a:endParaRPr kumimoji="1" lang="en-US" altLang="ko-KR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FE870C-D522-9E99-D79D-C86470883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411596"/>
                <a:ext cx="5208578" cy="1200329"/>
              </a:xfrm>
              <a:prstGeom prst="rect">
                <a:avLst/>
              </a:prstGeom>
              <a:blipFill>
                <a:blip r:embed="rId3"/>
                <a:stretch>
                  <a:fillRect l="-728" t="-4211" b="-73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0999CB-4E60-B417-72E8-96DF25EEAF69}"/>
                  </a:ext>
                </a:extLst>
              </p:cNvPr>
              <p:cNvSpPr txBox="1"/>
              <p:nvPr/>
            </p:nvSpPr>
            <p:spPr>
              <a:xfrm>
                <a:off x="6744072" y="3933056"/>
                <a:ext cx="4680520" cy="1548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2.</a:t>
                </a:r>
                <a:r>
                  <a:rPr kumimoji="1" lang="ko-KR" altLang="en-US" dirty="0"/>
                  <a:t> 변환된 좌표계에서의 보정된 크기는 다음과 같이 구할 수 있다</a:t>
                </a:r>
                <a:r>
                  <a:rPr kumimoji="1"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𝑖𝑛𝑡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=1, …., 4 </m:t>
                      </m:r>
                    </m:oMath>
                  </m:oMathPara>
                </a14:m>
                <a:endParaRPr kumimoji="1"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𝑖𝑛𝑡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=1, …., 4</m:t>
                      </m:r>
                    </m:oMath>
                  </m:oMathPara>
                </a14:m>
                <a:endParaRPr kumimoji="1" lang="en-US" altLang="ko-KR" b="0" dirty="0"/>
              </a:p>
              <a:p>
                <a:endParaRPr kumimoji="1" lang="en-US" altLang="ko-KR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0999CB-4E60-B417-72E8-96DF25EE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3933056"/>
                <a:ext cx="4680520" cy="1548629"/>
              </a:xfrm>
              <a:prstGeom prst="rect">
                <a:avLst/>
              </a:prstGeom>
              <a:blipFill>
                <a:blip r:embed="rId4"/>
                <a:stretch>
                  <a:fillRect l="-811" t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 descr="인간의 얼굴, 스케치, 스크린샷, 예술이(가) 표시된 사진&#10;&#10;자동 생성된 설명">
            <a:extLst>
              <a:ext uri="{FF2B5EF4-FFF2-40B4-BE49-F238E27FC236}">
                <a16:creationId xmlns:a16="http://schemas.microsoft.com/office/drawing/2014/main" id="{5B12BAA6-4426-9BDD-28DE-B49E862C1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596"/>
            <a:ext cx="6640541" cy="31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34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 dirty="0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1. Backward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step by step </a:t>
            </a:r>
            <a:r>
              <a:rPr lang="ko-KR" altLang="en-US" dirty="0"/>
              <a:t>형태로 진행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>
                <a:solidFill>
                  <a:srgbClr val="FF0000"/>
                </a:solidFill>
              </a:rPr>
              <a:t>매 </a:t>
            </a:r>
            <a:r>
              <a:rPr lang="en-US" altLang="ko-KR" dirty="0">
                <a:solidFill>
                  <a:srgbClr val="FF0000"/>
                </a:solidFill>
              </a:rPr>
              <a:t>step </a:t>
            </a:r>
            <a:r>
              <a:rPr lang="ko-KR" altLang="en-US" dirty="0">
                <a:solidFill>
                  <a:srgbClr val="FF0000"/>
                </a:solidFill>
              </a:rPr>
              <a:t>마다 </a:t>
            </a:r>
            <a:r>
              <a:rPr lang="en-US" altLang="ko-KR" dirty="0">
                <a:solidFill>
                  <a:srgbClr val="FF0000"/>
                </a:solidFill>
              </a:rPr>
              <a:t>ROI </a:t>
            </a:r>
            <a:r>
              <a:rPr lang="ko-KR" altLang="en-US" dirty="0">
                <a:solidFill>
                  <a:srgbClr val="FF0000"/>
                </a:solidFill>
              </a:rPr>
              <a:t>좌표와 그 좌표들을 활용하여 결과 이미지의 크기를 </a:t>
            </a:r>
            <a:r>
              <a:rPr lang="ko-KR" altLang="en-US" dirty="0" err="1">
                <a:solidFill>
                  <a:srgbClr val="FF0000"/>
                </a:solidFill>
              </a:rPr>
              <a:t>구해야함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ko-KR" dirty="0"/>
              <a:t>         ex) rotate -&gt; shear -&gt; scaling</a:t>
            </a:r>
          </a:p>
          <a:p>
            <a:pPr marL="457200" lvl="1" indent="0">
              <a:buNone/>
            </a:pPr>
            <a:r>
              <a:rPr lang="en-US" altLang="ko-KR" dirty="0"/>
              <a:t>     2. 3</a:t>
            </a:r>
            <a:r>
              <a:rPr lang="ko-KR" altLang="en-US" dirty="0"/>
              <a:t>가지 과정을 한번에 행렬로 나타내어 </a:t>
            </a:r>
            <a:r>
              <a:rPr lang="en-US" altLang="ko-KR" dirty="0"/>
              <a:t>Backward</a:t>
            </a:r>
            <a:r>
              <a:rPr lang="ko-KR" altLang="en-US" dirty="0" err="1"/>
              <a:t>를</a:t>
            </a:r>
            <a:r>
              <a:rPr lang="ko-KR" altLang="en-US" dirty="0"/>
              <a:t> 진행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8147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/>
              <a:t>결과 이미지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BB6AFE-3DB1-9EFB-426A-7E49692C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11" y="2204864"/>
            <a:ext cx="2571544" cy="2736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9F18E6-430E-B8E2-16D1-67FE0ADC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55" y="2204864"/>
            <a:ext cx="2571545" cy="27363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E4EFFF-9735-346A-F8D2-667E52CF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496" y="2204864"/>
            <a:ext cx="2568907" cy="27363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DACD446-6EFD-EAA9-7F8B-D2A5908431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2753"/>
          <a:stretch/>
        </p:blipFill>
        <p:spPr>
          <a:xfrm>
            <a:off x="8658755" y="2204864"/>
            <a:ext cx="2568907" cy="26642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C8A42A-C054-78B3-E404-5FF37CE69285}"/>
              </a:ext>
            </a:extLst>
          </p:cNvPr>
          <p:cNvSpPr txBox="1"/>
          <p:nvPr/>
        </p:nvSpPr>
        <p:spPr>
          <a:xfrm>
            <a:off x="985557" y="5094066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Step</a:t>
            </a:r>
            <a:r>
              <a:rPr lang="ko-KR" altLang="en-US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1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4C7196-28AE-C819-6CF7-05830B386345}"/>
              </a:ext>
            </a:extLst>
          </p:cNvPr>
          <p:cNvSpPr txBox="1"/>
          <p:nvPr/>
        </p:nvSpPr>
        <p:spPr>
          <a:xfrm>
            <a:off x="3518937" y="5094066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Step</a:t>
            </a:r>
            <a:r>
              <a:rPr lang="ko-KR" altLang="en-US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2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DF0134-E42B-8681-3BD2-0EE0CE81BB04}"/>
              </a:ext>
            </a:extLst>
          </p:cNvPr>
          <p:cNvSpPr txBox="1"/>
          <p:nvPr/>
        </p:nvSpPr>
        <p:spPr>
          <a:xfrm>
            <a:off x="6140252" y="5071246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Step</a:t>
            </a:r>
            <a:r>
              <a:rPr lang="ko-KR" altLang="en-US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3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A80BFE-3599-B7A3-C9F9-0E8A7AAEC181}"/>
              </a:ext>
            </a:extLst>
          </p:cNvPr>
          <p:cNvSpPr txBox="1"/>
          <p:nvPr/>
        </p:nvSpPr>
        <p:spPr>
          <a:xfrm>
            <a:off x="8658755" y="5073284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Result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450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 dirty="0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Backward warping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/>
              <a:t>1. </a:t>
            </a:r>
            <a:r>
              <a:rPr lang="ko-KR" altLang="en-US"/>
              <a:t>결과 이미지 첨부 각 스텝별 이미지 </a:t>
            </a:r>
            <a:r>
              <a:rPr lang="en-US" altLang="ko-KR"/>
              <a:t>(4</a:t>
            </a:r>
            <a:r>
              <a:rPr lang="ko-KR" altLang="en-US"/>
              <a:t>장</a:t>
            </a:r>
            <a:r>
              <a:rPr lang="en-US" altLang="ko-KR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/>
              <a:t>2. </a:t>
            </a:r>
            <a:r>
              <a:rPr lang="ko-KR" altLang="en-US"/>
              <a:t>코드 첨부 및 코드 설명 추가</a:t>
            </a:r>
            <a:r>
              <a:rPr lang="en-US" altLang="ko-KR"/>
              <a:t>.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과제 진행</a:t>
            </a:r>
            <a:r>
              <a:rPr lang="en-US" altLang="ko-KR" dirty="0"/>
              <a:t> 2023.5</a:t>
            </a:r>
            <a:r>
              <a:rPr lang="ko-KR" altLang="en-US"/>
              <a:t>월 </a:t>
            </a:r>
            <a:r>
              <a:rPr lang="en-US" altLang="ko-KR"/>
              <a:t>26</a:t>
            </a:r>
            <a:r>
              <a:rPr lang="ko-KR" altLang="en-US"/>
              <a:t>일 </a:t>
            </a:r>
            <a:r>
              <a:rPr lang="en-US" altLang="ko-KR" dirty="0"/>
              <a:t>~ 2023</a:t>
            </a:r>
            <a:r>
              <a:rPr lang="ko-KR" altLang="en-US"/>
              <a:t>년 </a:t>
            </a:r>
            <a:r>
              <a:rPr lang="en-US" altLang="ko-KR"/>
              <a:t>6</a:t>
            </a:r>
            <a:r>
              <a:rPr lang="ko-KR" altLang="en-US"/>
              <a:t>월 </a:t>
            </a:r>
            <a:r>
              <a:rPr lang="en-US" altLang="ko-KR"/>
              <a:t>9</a:t>
            </a:r>
            <a:r>
              <a:rPr lang="ko-KR" altLang="en-US"/>
              <a:t>일 </a:t>
            </a:r>
            <a:r>
              <a:rPr lang="en-US" altLang="ko-KR" dirty="0"/>
              <a:t>23:59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3293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631504" y="2807052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/>
            <a:r>
              <a:rPr lang="en-US" altLang="ko-KR" sz="15000" spc="-1" dirty="0">
                <a:latin typeface="Calibri"/>
              </a:rPr>
              <a:t>Q &amp; A</a:t>
            </a:r>
            <a:endParaRPr lang="en-US" altLang="ko-KR" sz="15000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6246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en-US" altLang="ko-KR"/>
              <a:t>Otsu algorithm </a:t>
            </a:r>
            <a:r>
              <a:rPr lang="ko-KR" altLang="en-US"/>
              <a:t>과제 리뷰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Otsu algorithm </a:t>
            </a:r>
            <a:r>
              <a:rPr lang="ko-KR" altLang="en-US"/>
              <a:t>과제 리뷰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/>
              <a:t>With</a:t>
            </a:r>
            <a:r>
              <a:rPr lang="ko-KR" altLang="en-US"/>
              <a:t> </a:t>
            </a:r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class,</a:t>
            </a:r>
            <a:r>
              <a:rPr lang="ko-KR" altLang="en-US"/>
              <a:t> </a:t>
            </a:r>
            <a:r>
              <a:rPr lang="en-US" altLang="ko-KR"/>
              <a:t>Between</a:t>
            </a:r>
            <a:r>
              <a:rPr lang="ko-KR" altLang="en-US"/>
              <a:t> </a:t>
            </a:r>
            <a:r>
              <a:rPr lang="en-US" altLang="ko-KR"/>
              <a:t>class</a:t>
            </a:r>
            <a:r>
              <a:rPr lang="ko-KR" altLang="en-US"/>
              <a:t> </a:t>
            </a:r>
            <a:r>
              <a:rPr lang="en-US" altLang="ko-KR"/>
              <a:t>variance</a:t>
            </a:r>
            <a:r>
              <a:rPr lang="ko-KR" altLang="en-US"/>
              <a:t> 두 가지 방식을 구현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2E117-3B9B-11B6-9153-D633A5C5D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492896"/>
            <a:ext cx="1073404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>
                    <a:solidFill>
                      <a:schemeClr val="tx1"/>
                    </a:solidFill>
                  </a:rPr>
                  <a:t>기본적으로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02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03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분반 코드 모두 동일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/>
                  <a:t>코드 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총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en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et_threshold_by_inter_variance</a:t>
                </a:r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get_threshold_by_within_variance</a:t>
                </a:r>
                <a:endParaRPr lang="en" altLang="ko-Kore-K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threshold</a:t>
                </a:r>
                <a:endParaRPr lang="en" altLang="ko-Kore-KR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otsu_method</a:t>
                </a:r>
                <a:endParaRPr lang="en" altLang="ko-Kore-K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57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잘못 구현 시 </a:t>
                </a:r>
                <a:r>
                  <a:rPr lang="en-US" altLang="ko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" altLang="ko-Kore-KR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F1EC048-5F0F-8C1A-C746-62934303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2636912"/>
            <a:ext cx="456311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1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>
                    <a:solidFill>
                      <a:srgbClr val="FF0000"/>
                    </a:solidFill>
                  </a:rPr>
                  <a:t>Moving average</a:t>
                </a:r>
                <a:r>
                  <a:rPr lang="ko-KR" altLang="en-US">
                    <a:solidFill>
                      <a:srgbClr val="FF0000"/>
                    </a:solidFill>
                  </a:rPr>
                  <a:t>로 미구현시 </a:t>
                </a: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</a:rPr>
                  <a:t>점 감점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>
                    <a:solidFill>
                      <a:srgbClr val="FF0000"/>
                    </a:solidFill>
                  </a:rPr>
                  <a:t>잘못 구현시 </a:t>
                </a: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</a:rPr>
                  <a:t>점 감점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3622AEC-138E-6640-E978-3522BC014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16" y="2846988"/>
            <a:ext cx="477269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4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잘못 구현 시 </a:t>
                </a: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6648B63-E579-A87E-7519-8FA0C5ECA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406" y="2632157"/>
            <a:ext cx="492511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2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1">
              <a:lumMod val="6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110980</TotalTime>
  <Words>1576</Words>
  <Application>Microsoft Macintosh PowerPoint</Application>
  <PresentationFormat>와이드스크린</PresentationFormat>
  <Paragraphs>661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Noto Sans CJK KR</vt:lpstr>
      <vt:lpstr>Söhne</vt:lpstr>
      <vt:lpstr>Arial</vt:lpstr>
      <vt:lpstr>Calibri</vt:lpstr>
      <vt:lpstr>Cambria Math</vt:lpstr>
      <vt:lpstr>Office Theme</vt:lpstr>
      <vt:lpstr>Image Processing 실습 13주차</vt:lpstr>
      <vt:lpstr>PowerPoint 프레젠테이션</vt:lpstr>
      <vt:lpstr>공지사항</vt:lpstr>
      <vt:lpstr>목차</vt:lpstr>
      <vt:lpstr>Otsu algorithm 과제 리뷰</vt:lpstr>
      <vt:lpstr>공지사항</vt:lpstr>
      <vt:lpstr>공지사항</vt:lpstr>
      <vt:lpstr>공지사항</vt:lpstr>
      <vt:lpstr>공지사항</vt:lpstr>
      <vt:lpstr>공지사항</vt:lpstr>
      <vt:lpstr>공지사항</vt:lpstr>
      <vt:lpstr>공지사항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Q &amp; 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topics at ADSC</dc:title>
  <dc:creator>hyunseop</dc:creator>
  <cp:lastModifiedBy>김대현</cp:lastModifiedBy>
  <cp:revision>6389</cp:revision>
  <cp:lastPrinted>2022-11-28T05:13:00Z</cp:lastPrinted>
  <dcterms:created xsi:type="dcterms:W3CDTF">2010-07-15T02:32:42Z</dcterms:created>
  <dcterms:modified xsi:type="dcterms:W3CDTF">2023-05-26T00:38:50Z</dcterms:modified>
</cp:coreProperties>
</file>